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4" r:id="rId4"/>
    <p:sldId id="275" r:id="rId5"/>
    <p:sldId id="273" r:id="rId6"/>
    <p:sldId id="268" r:id="rId7"/>
  </p:sldIdLst>
  <p:sldSz cx="12192000" cy="6858000"/>
  <p:notesSz cx="6858000" cy="9144000"/>
  <p:defaultTextStyle>
    <a:defPPr>
      <a:defRPr lang="cs-CZ"/>
    </a:defPPr>
    <a:lvl1pPr marL="0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15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023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538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047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564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071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585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096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E15"/>
    <a:srgbClr val="0073AB"/>
    <a:srgbClr val="80C7E3"/>
    <a:srgbClr val="003453"/>
    <a:srgbClr val="14609A"/>
    <a:srgbClr val="0A5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0340" autoAdjust="0"/>
  </p:normalViewPr>
  <p:slideViewPr>
    <p:cSldViewPr>
      <p:cViewPr varScale="1">
        <p:scale>
          <a:sx n="103" d="100"/>
          <a:sy n="103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-1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9795-3F86-BE47-9930-2412C6C220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98CC-8F72-8E43-9262-1D29BCCC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26A3D-000C-5740-A43A-87725BDC0D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F580A-E69B-3542-A198-BEF8F8CB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15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023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538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047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564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071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585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096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5FCB949-6D42-AD4E-8794-52CAF8EC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46986" y="2852936"/>
            <a:ext cx="10725611" cy="792088"/>
          </a:xfrm>
          <a:prstGeom prst="rect">
            <a:avLst/>
          </a:prstGeom>
        </p:spPr>
        <p:txBody>
          <a:bodyPr vert="horz" lIns="91104" tIns="45552" rIns="91104" bIns="45552"/>
          <a:lstStyle>
            <a:lvl1pPr>
              <a:defRPr lang="en-US" sz="40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15413" y="4221088"/>
            <a:ext cx="10657184" cy="504056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 algn="ctr">
              <a:buNone/>
              <a:defRPr sz="2000">
                <a:solidFill>
                  <a:srgbClr val="003453"/>
                </a:solidFill>
                <a:latin typeface="Calibri"/>
                <a:cs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11957" y="3861048"/>
            <a:ext cx="776187" cy="64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anchor="ctr"/>
          <a:lstStyle/>
          <a:p>
            <a:pPr algn="ctr" defTabSz="456618">
              <a:defRPr/>
            </a:pPr>
            <a:endParaRPr lang="en-US" sz="1800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737AE4-88B7-1249-9F16-39D6192A2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1081" y="1057052"/>
            <a:ext cx="1435103" cy="139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E498EC-9D22-A748-913D-93C20E488F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027" y="620688"/>
            <a:ext cx="1992347" cy="9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7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řádkový 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A1E9E77-050F-6845-87E6-4F7BDF1DB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623392" y="1196752"/>
            <a:ext cx="10945216" cy="4752528"/>
          </a:xfrm>
        </p:spPr>
        <p:txBody>
          <a:bodyPr>
            <a:noAutofit/>
          </a:bodyPr>
          <a:lstStyle>
            <a:lvl1pPr marL="0">
              <a:spcBef>
                <a:spcPts val="1200"/>
              </a:spcBef>
              <a:spcAft>
                <a:spcPts val="600"/>
              </a:spcAft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>
              <a:spcBef>
                <a:spcPts val="0"/>
              </a:spcBef>
              <a:spcAft>
                <a:spcPts val="600"/>
              </a:spcAft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marL="0" lvl="0" indent="0" algn="l" defTabSz="911023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SzPct val="120000"/>
              <a:buFont typeface="Arial"/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32B796-0441-0C41-9473-B0A7846E88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9940508-B6B6-3A4D-9F24-FA12C09F2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2A05178-F9D5-694E-ABF1-CD500CF953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D6530A4-007A-47DA-B4A0-F0FCCBD6392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91BB08-D6CA-40B3-8FC0-6A3BBF19E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5327915" y="1772816"/>
            <a:ext cx="6294268" cy="3384376"/>
          </a:xfrm>
          <a:prstGeom prst="rect">
            <a:avLst/>
          </a:prstGeom>
        </p:spPr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6"/>
          </p:nvPr>
        </p:nvSpPr>
        <p:spPr>
          <a:xfrm>
            <a:off x="623392" y="1196752"/>
            <a:ext cx="4128459" cy="4752528"/>
          </a:xfrm>
        </p:spPr>
        <p:txBody>
          <a:bodyPr>
            <a:noAutofit/>
          </a:bodyPr>
          <a:lstStyle>
            <a:lvl1pPr marL="0">
              <a:spcBef>
                <a:spcPts val="1200"/>
              </a:spcBef>
              <a:spcAft>
                <a:spcPts val="600"/>
              </a:spcAft>
              <a:defRPr lang="cs-CZ" sz="20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>
              <a:spcBef>
                <a:spcPts val="0"/>
              </a:spcBef>
              <a:spcAft>
                <a:spcPts val="600"/>
              </a:spcAft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88000" indent="-378000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30000" indent="-342900"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marL="0" lvl="0" indent="0" algn="l" defTabSz="911023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SzPct val="120000"/>
              <a:buFont typeface="Arial"/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1DEB393-E1E8-314D-ADB7-E4CDA5EBA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7B53E90-493F-C64A-8AD5-B4F7D434E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736407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89336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188591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1289336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736407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8188591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0F01229-8C9A-7840-A3D6-7895B277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D6A4B9-BA0F-144D-960A-2D112887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3392" y="1484784"/>
            <a:ext cx="5376597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192011" y="1484784"/>
            <a:ext cx="5376597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3392" y="4647919"/>
            <a:ext cx="5376597" cy="1008111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6192011" y="4647919"/>
            <a:ext cx="5376597" cy="1008111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FDDE5F0-42F9-CC40-A9B7-6F33F58F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A0C1D4E-41B6-6844-8DF3-715B53C1F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88" y="0"/>
            <a:ext cx="12188312" cy="5805264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64085" y="4364584"/>
            <a:ext cx="4800600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343576" y="4725145"/>
            <a:ext cx="4321109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015651" y="5085185"/>
            <a:ext cx="3649035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DF838F-8BAE-8B41-980B-562273CB9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6C34F4-FA27-4646-A14E-37774802A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88" y="0"/>
            <a:ext cx="12188312" cy="5804594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4284261"/>
            <a:ext cx="12192000" cy="1223466"/>
          </a:xfrm>
          <a:prstGeom prst="rect">
            <a:avLst/>
          </a:prstGeom>
          <a:solidFill>
            <a:srgbClr val="80C7E3">
              <a:alpha val="80000"/>
            </a:srgbClr>
          </a:solidFill>
        </p:spPr>
        <p:txBody>
          <a:bodyPr vert="horz" lIns="91104" tIns="45552" rIns="91104" bIns="45552" anchor="ctr" anchorCtr="0">
            <a:normAutofit/>
          </a:bodyPr>
          <a:lstStyle>
            <a:lvl1pPr marL="358677" indent="0"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1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723" r:id="rId4"/>
    <p:sldLayoutId id="2147483724" r:id="rId5"/>
    <p:sldLayoutId id="2147483657" r:id="rId6"/>
    <p:sldLayoutId id="2147483690" r:id="rId7"/>
  </p:sldLayoutIdLst>
  <p:txStyles>
    <p:titleStyle>
      <a:lvl1pPr algn="ctr" defTabSz="9110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5502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2pPr>
      <a:lvl3pPr marL="911019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3pPr>
      <a:lvl4pPr marL="1366532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4pPr>
      <a:lvl5pPr marL="1822046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5pPr>
      <a:lvl6pPr marL="2505316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28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42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53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5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23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38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47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64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71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85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96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</a:t>
            </a:r>
            <a:r>
              <a:rPr lang="en-US" dirty="0" err="1"/>
              <a:t>dostat</a:t>
            </a:r>
            <a:r>
              <a:rPr lang="en-US" dirty="0"/>
              <a:t> </a:t>
            </a:r>
            <a:r>
              <a:rPr lang="en-US" dirty="0" err="1"/>
              <a:t>lék</a:t>
            </a:r>
            <a:r>
              <a:rPr lang="en-US" dirty="0"/>
              <a:t> k </a:t>
            </a:r>
            <a:r>
              <a:rPr lang="en-US" dirty="0" err="1"/>
              <a:t>pacientovi</a:t>
            </a:r>
            <a:br>
              <a:rPr lang="en-US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C6A670C0-CBE1-7929-73E8-7397200EA065}"/>
              </a:ext>
            </a:extLst>
          </p:cNvPr>
          <p:cNvSpPr/>
          <p:nvPr/>
        </p:nvSpPr>
        <p:spPr>
          <a:xfrm>
            <a:off x="101417" y="1902120"/>
            <a:ext cx="115212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Léčivý přípravek</a:t>
            </a:r>
          </a:p>
        </p:txBody>
      </p:sp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278E50EF-78F2-F252-BD97-0E79BD780AB9}"/>
              </a:ext>
            </a:extLst>
          </p:cNvPr>
          <p:cNvSpPr/>
          <p:nvPr/>
        </p:nvSpPr>
        <p:spPr>
          <a:xfrm>
            <a:off x="3957243" y="703757"/>
            <a:ext cx="1656184" cy="420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Neregistrovaný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2B25FEB5-61EB-6FC9-99DC-32F13B34C06A}"/>
              </a:ext>
            </a:extLst>
          </p:cNvPr>
          <p:cNvSpPr/>
          <p:nvPr/>
        </p:nvSpPr>
        <p:spPr>
          <a:xfrm>
            <a:off x="3957243" y="1938892"/>
            <a:ext cx="1454680" cy="420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Registrovaný</a:t>
            </a: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067EEC58-B9BF-6D5D-5043-5228AEC45E77}"/>
              </a:ext>
            </a:extLst>
          </p:cNvPr>
          <p:cNvCxnSpPr>
            <a:cxnSpLocks/>
            <a:stCxn id="47" idx="3"/>
            <a:endCxn id="3" idx="1"/>
          </p:cNvCxnSpPr>
          <p:nvPr/>
        </p:nvCxnSpPr>
        <p:spPr>
          <a:xfrm flipV="1">
            <a:off x="3585986" y="913937"/>
            <a:ext cx="371257" cy="51665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004FEF3F-2DC0-EA94-E6F5-26E39B30EE07}"/>
              </a:ext>
            </a:extLst>
          </p:cNvPr>
          <p:cNvSpPr/>
          <p:nvPr/>
        </p:nvSpPr>
        <p:spPr>
          <a:xfrm>
            <a:off x="6541374" y="1207075"/>
            <a:ext cx="2506954" cy="4516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Specifický léčebný program</a:t>
            </a: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44EC052C-3F34-E465-763D-F12228BDA771}"/>
              </a:ext>
            </a:extLst>
          </p:cNvPr>
          <p:cNvSpPr/>
          <p:nvPr/>
        </p:nvSpPr>
        <p:spPr>
          <a:xfrm>
            <a:off x="6556597" y="337590"/>
            <a:ext cx="2088232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Individuální dovoz pro konkrétního pacienta</a:t>
            </a: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7558FA5A-18D4-5B22-56A6-C02BA07AC157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>
            <a:off x="5613427" y="913937"/>
            <a:ext cx="927947" cy="51898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3095CA18-1028-D877-C8BD-DF9FFD1F7DD1}"/>
              </a:ext>
            </a:extLst>
          </p:cNvPr>
          <p:cNvCxnSpPr>
            <a:cxnSpLocks/>
            <a:stCxn id="3" idx="3"/>
            <a:endCxn id="20" idx="1"/>
          </p:cNvCxnSpPr>
          <p:nvPr/>
        </p:nvCxnSpPr>
        <p:spPr>
          <a:xfrm flipV="1">
            <a:off x="5613427" y="661626"/>
            <a:ext cx="943170" cy="25231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039CAA0-C588-E968-960D-41C2CBCDA51E}"/>
              </a:ext>
            </a:extLst>
          </p:cNvPr>
          <p:cNvCxnSpPr>
            <a:cxnSpLocks/>
            <a:stCxn id="47" idx="3"/>
            <a:endCxn id="4" idx="1"/>
          </p:cNvCxnSpPr>
          <p:nvPr/>
        </p:nvCxnSpPr>
        <p:spPr>
          <a:xfrm>
            <a:off x="3585986" y="1430588"/>
            <a:ext cx="371257" cy="71848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>
            <a:extLst>
              <a:ext uri="{FF2B5EF4-FFF2-40B4-BE49-F238E27FC236}">
                <a16:creationId xmlns:a16="http://schemas.microsoft.com/office/drawing/2014/main" id="{E711E606-3273-6C78-78CF-A3651E9A8B2A}"/>
              </a:ext>
            </a:extLst>
          </p:cNvPr>
          <p:cNvSpPr/>
          <p:nvPr/>
        </p:nvSpPr>
        <p:spPr>
          <a:xfrm>
            <a:off x="6541374" y="1936920"/>
            <a:ext cx="1656184" cy="420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Trvalá úhrada </a:t>
            </a:r>
          </a:p>
        </p:txBody>
      </p:sp>
      <p:sp>
        <p:nvSpPr>
          <p:cNvPr id="32" name="Zaoblený obdélník 31">
            <a:extLst>
              <a:ext uri="{FF2B5EF4-FFF2-40B4-BE49-F238E27FC236}">
                <a16:creationId xmlns:a16="http://schemas.microsoft.com/office/drawing/2014/main" id="{4F526C41-F371-3231-4A21-F48316748123}"/>
              </a:ext>
            </a:extLst>
          </p:cNvPr>
          <p:cNvSpPr/>
          <p:nvPr/>
        </p:nvSpPr>
        <p:spPr>
          <a:xfrm>
            <a:off x="6541374" y="5349639"/>
            <a:ext cx="2344217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Individuální úhrada pro konkrétního pacienta</a:t>
            </a:r>
          </a:p>
        </p:txBody>
      </p:sp>
      <p:sp>
        <p:nvSpPr>
          <p:cNvPr id="33" name="Zaoblený obdélník 32">
            <a:extLst>
              <a:ext uri="{FF2B5EF4-FFF2-40B4-BE49-F238E27FC236}">
                <a16:creationId xmlns:a16="http://schemas.microsoft.com/office/drawing/2014/main" id="{FC7195D0-E4F6-B270-3B6E-CBD3181FBFA0}"/>
              </a:ext>
            </a:extLst>
          </p:cNvPr>
          <p:cNvSpPr/>
          <p:nvPr/>
        </p:nvSpPr>
        <p:spPr>
          <a:xfrm>
            <a:off x="6541374" y="3644163"/>
            <a:ext cx="2344217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Úhrada LP pro vzácná onemocnění</a:t>
            </a:r>
          </a:p>
        </p:txBody>
      </p: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5D6C8027-1397-57AF-FA48-1DE0C5DE3A15}"/>
              </a:ext>
            </a:extLst>
          </p:cNvPr>
          <p:cNvSpPr/>
          <p:nvPr/>
        </p:nvSpPr>
        <p:spPr>
          <a:xfrm>
            <a:off x="6541374" y="2509256"/>
            <a:ext cx="2600202" cy="9592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Dočasná úhrada vysoce inovativního léčivého přípravku (VILP)</a:t>
            </a: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id="{1E1DCCF9-E8BB-8889-FD3C-AF716CAA0D84}"/>
              </a:ext>
            </a:extLst>
          </p:cNvPr>
          <p:cNvSpPr/>
          <p:nvPr/>
        </p:nvSpPr>
        <p:spPr>
          <a:xfrm>
            <a:off x="1713778" y="1070548"/>
            <a:ext cx="187220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Používaný při ambulantní péči</a:t>
            </a: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id="{1484EBF6-4FEE-9725-7D9A-0EBE59C64CA8}"/>
              </a:ext>
            </a:extLst>
          </p:cNvPr>
          <p:cNvSpPr/>
          <p:nvPr/>
        </p:nvSpPr>
        <p:spPr>
          <a:xfrm>
            <a:off x="1713778" y="5236971"/>
            <a:ext cx="1728192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Výhradně hospitalizační</a:t>
            </a:r>
          </a:p>
        </p:txBody>
      </p:sp>
      <p:sp>
        <p:nvSpPr>
          <p:cNvPr id="53" name="Zaoblený obdélník 52">
            <a:extLst>
              <a:ext uri="{FF2B5EF4-FFF2-40B4-BE49-F238E27FC236}">
                <a16:creationId xmlns:a16="http://schemas.microsoft.com/office/drawing/2014/main" id="{A994499A-4440-0B36-449C-29CEF295A816}"/>
              </a:ext>
            </a:extLst>
          </p:cNvPr>
          <p:cNvSpPr/>
          <p:nvPr/>
        </p:nvSpPr>
        <p:spPr>
          <a:xfrm>
            <a:off x="1713778" y="3190824"/>
            <a:ext cx="2344217" cy="14050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5"/>
                </a:solidFill>
              </a:rPr>
              <a:t>IPLP, radiofarmaka, transfúzní přípravky, tkáně a buňky, moderní terapie s udělenou nemocniční výjimkou</a:t>
            </a:r>
          </a:p>
        </p:txBody>
      </p:sp>
      <p:sp>
        <p:nvSpPr>
          <p:cNvPr id="54" name="Zaoblený obdélník 53">
            <a:extLst>
              <a:ext uri="{FF2B5EF4-FFF2-40B4-BE49-F238E27FC236}">
                <a16:creationId xmlns:a16="http://schemas.microsoft.com/office/drawing/2014/main" id="{28E7EFAF-2C79-8BF9-6B41-41D38B868A93}"/>
              </a:ext>
            </a:extLst>
          </p:cNvPr>
          <p:cNvSpPr/>
          <p:nvPr/>
        </p:nvSpPr>
        <p:spPr>
          <a:xfrm>
            <a:off x="6545917" y="4496901"/>
            <a:ext cx="3960521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5"/>
                </a:solidFill>
              </a:rPr>
              <a:t>Dočasné stanovení ceny a úhrady za účelem zajištění dostupnosti významných léčiv </a:t>
            </a:r>
          </a:p>
        </p:txBody>
      </p:sp>
      <p:cxnSp>
        <p:nvCxnSpPr>
          <p:cNvPr id="58" name="Přímá spojovací šipka 57">
            <a:extLst>
              <a:ext uri="{FF2B5EF4-FFF2-40B4-BE49-F238E27FC236}">
                <a16:creationId xmlns:a16="http://schemas.microsoft.com/office/drawing/2014/main" id="{215C370F-187A-E76D-83C9-39335BC7C885}"/>
              </a:ext>
            </a:extLst>
          </p:cNvPr>
          <p:cNvCxnSpPr>
            <a:cxnSpLocks/>
            <a:stCxn id="2" idx="3"/>
            <a:endCxn id="47" idx="1"/>
          </p:cNvCxnSpPr>
          <p:nvPr/>
        </p:nvCxnSpPr>
        <p:spPr>
          <a:xfrm flipV="1">
            <a:off x="1253545" y="1430588"/>
            <a:ext cx="460233" cy="83157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>
            <a:extLst>
              <a:ext uri="{FF2B5EF4-FFF2-40B4-BE49-F238E27FC236}">
                <a16:creationId xmlns:a16="http://schemas.microsoft.com/office/drawing/2014/main" id="{789DBEBB-5FD7-50B8-4D6A-B42982383A8D}"/>
              </a:ext>
            </a:extLst>
          </p:cNvPr>
          <p:cNvCxnSpPr>
            <a:cxnSpLocks/>
            <a:stCxn id="2" idx="3"/>
            <a:endCxn id="53" idx="1"/>
          </p:cNvCxnSpPr>
          <p:nvPr/>
        </p:nvCxnSpPr>
        <p:spPr>
          <a:xfrm>
            <a:off x="1253545" y="2262160"/>
            <a:ext cx="460233" cy="1631173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>
            <a:extLst>
              <a:ext uri="{FF2B5EF4-FFF2-40B4-BE49-F238E27FC236}">
                <a16:creationId xmlns:a16="http://schemas.microsoft.com/office/drawing/2014/main" id="{BBA0C740-B26C-CDB6-2D06-9392B4ED880D}"/>
              </a:ext>
            </a:extLst>
          </p:cNvPr>
          <p:cNvCxnSpPr>
            <a:cxnSpLocks/>
            <a:stCxn id="2" idx="3"/>
            <a:endCxn id="48" idx="1"/>
          </p:cNvCxnSpPr>
          <p:nvPr/>
        </p:nvCxnSpPr>
        <p:spPr>
          <a:xfrm>
            <a:off x="1253545" y="2262160"/>
            <a:ext cx="460233" cy="333485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>
            <a:extLst>
              <a:ext uri="{FF2B5EF4-FFF2-40B4-BE49-F238E27FC236}">
                <a16:creationId xmlns:a16="http://schemas.microsoft.com/office/drawing/2014/main" id="{39655654-3769-9187-81E0-A7E9D06A5DB7}"/>
              </a:ext>
            </a:extLst>
          </p:cNvPr>
          <p:cNvCxnSpPr>
            <a:cxnSpLocks/>
            <a:stCxn id="4" idx="3"/>
            <a:endCxn id="31" idx="1"/>
          </p:cNvCxnSpPr>
          <p:nvPr/>
        </p:nvCxnSpPr>
        <p:spPr>
          <a:xfrm flipV="1">
            <a:off x="5411923" y="2147100"/>
            <a:ext cx="1129451" cy="197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>
            <a:extLst>
              <a:ext uri="{FF2B5EF4-FFF2-40B4-BE49-F238E27FC236}">
                <a16:creationId xmlns:a16="http://schemas.microsoft.com/office/drawing/2014/main" id="{E74BE29C-8BF6-5B5B-2119-444CA70CCB99}"/>
              </a:ext>
            </a:extLst>
          </p:cNvPr>
          <p:cNvCxnSpPr>
            <a:cxnSpLocks/>
            <a:stCxn id="4" idx="3"/>
            <a:endCxn id="34" idx="1"/>
          </p:cNvCxnSpPr>
          <p:nvPr/>
        </p:nvCxnSpPr>
        <p:spPr>
          <a:xfrm>
            <a:off x="5411923" y="2149072"/>
            <a:ext cx="1129451" cy="83981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>
            <a:extLst>
              <a:ext uri="{FF2B5EF4-FFF2-40B4-BE49-F238E27FC236}">
                <a16:creationId xmlns:a16="http://schemas.microsoft.com/office/drawing/2014/main" id="{0ACEAD8C-3739-645E-9355-1EAEDC44477C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>
            <a:off x="5411923" y="2149072"/>
            <a:ext cx="1129451" cy="1819127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>
            <a:extLst>
              <a:ext uri="{FF2B5EF4-FFF2-40B4-BE49-F238E27FC236}">
                <a16:creationId xmlns:a16="http://schemas.microsoft.com/office/drawing/2014/main" id="{86F5C5C5-1F00-5980-88A1-B5A3BBE56FEF}"/>
              </a:ext>
            </a:extLst>
          </p:cNvPr>
          <p:cNvCxnSpPr>
            <a:cxnSpLocks/>
            <a:stCxn id="4" idx="3"/>
            <a:endCxn id="54" idx="1"/>
          </p:cNvCxnSpPr>
          <p:nvPr/>
        </p:nvCxnSpPr>
        <p:spPr>
          <a:xfrm>
            <a:off x="5411923" y="2149072"/>
            <a:ext cx="1133994" cy="2671865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>
            <a:extLst>
              <a:ext uri="{FF2B5EF4-FFF2-40B4-BE49-F238E27FC236}">
                <a16:creationId xmlns:a16="http://schemas.microsoft.com/office/drawing/2014/main" id="{57737C3B-C027-6715-3609-504015885F91}"/>
              </a:ext>
            </a:extLst>
          </p:cNvPr>
          <p:cNvCxnSpPr>
            <a:cxnSpLocks/>
            <a:stCxn id="4" idx="3"/>
            <a:endCxn id="32" idx="1"/>
          </p:cNvCxnSpPr>
          <p:nvPr/>
        </p:nvCxnSpPr>
        <p:spPr>
          <a:xfrm>
            <a:off x="5411923" y="2149072"/>
            <a:ext cx="1129451" cy="3524603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ál 84">
            <a:extLst>
              <a:ext uri="{FF2B5EF4-FFF2-40B4-BE49-F238E27FC236}">
                <a16:creationId xmlns:a16="http://schemas.microsoft.com/office/drawing/2014/main" id="{E42E2901-9834-CF2B-F03B-5EDB09B8370C}"/>
              </a:ext>
            </a:extLst>
          </p:cNvPr>
          <p:cNvSpPr/>
          <p:nvPr/>
        </p:nvSpPr>
        <p:spPr>
          <a:xfrm>
            <a:off x="8201033" y="1830712"/>
            <a:ext cx="1364439" cy="64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správní řízení před SÚKL</a:t>
            </a:r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AE8BC34E-D243-DF49-DC2E-078200158A84}"/>
              </a:ext>
            </a:extLst>
          </p:cNvPr>
          <p:cNvSpPr/>
          <p:nvPr/>
        </p:nvSpPr>
        <p:spPr>
          <a:xfrm>
            <a:off x="8644829" y="252755"/>
            <a:ext cx="1575793" cy="7944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Individuální správní řízení před ZP podle § 16 ZVZP</a:t>
            </a:r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B3334A96-E087-E72E-1CA1-AA81C32DCED2}"/>
              </a:ext>
            </a:extLst>
          </p:cNvPr>
          <p:cNvSpPr/>
          <p:nvPr/>
        </p:nvSpPr>
        <p:spPr>
          <a:xfrm>
            <a:off x="10524736" y="4442553"/>
            <a:ext cx="1364439" cy="7944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opatření SÚKL podle § 32d ZVZP</a:t>
            </a: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CBF9608B-46B9-37D1-7BCE-EF15D24AD262}"/>
              </a:ext>
            </a:extLst>
          </p:cNvPr>
          <p:cNvSpPr/>
          <p:nvPr/>
        </p:nvSpPr>
        <p:spPr>
          <a:xfrm>
            <a:off x="8901008" y="3687589"/>
            <a:ext cx="1364439" cy="64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správní řízení před SÚKL</a:t>
            </a:r>
          </a:p>
        </p:txBody>
      </p:sp>
      <p:sp>
        <p:nvSpPr>
          <p:cNvPr id="94" name="Ovál 93">
            <a:extLst>
              <a:ext uri="{FF2B5EF4-FFF2-40B4-BE49-F238E27FC236}">
                <a16:creationId xmlns:a16="http://schemas.microsoft.com/office/drawing/2014/main" id="{FC58A9D4-D991-11CD-1293-606FFF77D8D6}"/>
              </a:ext>
            </a:extLst>
          </p:cNvPr>
          <p:cNvSpPr/>
          <p:nvPr/>
        </p:nvSpPr>
        <p:spPr>
          <a:xfrm>
            <a:off x="9141999" y="2695616"/>
            <a:ext cx="1364439" cy="64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správní řízení před SÚKL</a:t>
            </a:r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88CFD212-F9E4-3517-0BE3-C0083A553380}"/>
              </a:ext>
            </a:extLst>
          </p:cNvPr>
          <p:cNvSpPr/>
          <p:nvPr/>
        </p:nvSpPr>
        <p:spPr>
          <a:xfrm>
            <a:off x="8883253" y="5336794"/>
            <a:ext cx="1575793" cy="7944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Individuální správní řízení před ZP podle § 16 ZVZP</a:t>
            </a:r>
          </a:p>
        </p:txBody>
      </p:sp>
      <p:sp>
        <p:nvSpPr>
          <p:cNvPr id="96" name="Ovál 95">
            <a:extLst>
              <a:ext uri="{FF2B5EF4-FFF2-40B4-BE49-F238E27FC236}">
                <a16:creationId xmlns:a16="http://schemas.microsoft.com/office/drawing/2014/main" id="{290DEA50-C482-B561-510E-FA3F09A18652}"/>
              </a:ext>
            </a:extLst>
          </p:cNvPr>
          <p:cNvSpPr/>
          <p:nvPr/>
        </p:nvSpPr>
        <p:spPr>
          <a:xfrm>
            <a:off x="9048328" y="1141076"/>
            <a:ext cx="1364439" cy="64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správní řízení před SÚKL</a:t>
            </a:r>
          </a:p>
        </p:txBody>
      </p:sp>
      <p:sp>
        <p:nvSpPr>
          <p:cNvPr id="97" name="Ovál 96">
            <a:extLst>
              <a:ext uri="{FF2B5EF4-FFF2-40B4-BE49-F238E27FC236}">
                <a16:creationId xmlns:a16="http://schemas.microsoft.com/office/drawing/2014/main" id="{F8E372E5-00B0-2F21-EBE1-8C7FCA5DC605}"/>
              </a:ext>
            </a:extLst>
          </p:cNvPr>
          <p:cNvSpPr/>
          <p:nvPr/>
        </p:nvSpPr>
        <p:spPr>
          <a:xfrm>
            <a:off x="4057995" y="3575490"/>
            <a:ext cx="1454680" cy="6893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opatření obecné povahy SÚKL</a:t>
            </a:r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6F6B47B6-FB44-FB57-A527-C291D675E5C3}"/>
              </a:ext>
            </a:extLst>
          </p:cNvPr>
          <p:cNvSpPr/>
          <p:nvPr/>
        </p:nvSpPr>
        <p:spPr>
          <a:xfrm>
            <a:off x="3448428" y="5292024"/>
            <a:ext cx="1893840" cy="6893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smlouva mezi ZP a poskytovatelem lůžkové péče</a:t>
            </a:r>
          </a:p>
        </p:txBody>
      </p:sp>
      <p:sp>
        <p:nvSpPr>
          <p:cNvPr id="160" name="TextovéPole 159">
            <a:extLst>
              <a:ext uri="{FF2B5EF4-FFF2-40B4-BE49-F238E27FC236}">
                <a16:creationId xmlns:a16="http://schemas.microsoft.com/office/drawing/2014/main" id="{8AF04C73-BE3D-23D2-F1A4-C7FCF4B2273F}"/>
              </a:ext>
            </a:extLst>
          </p:cNvPr>
          <p:cNvSpPr txBox="1"/>
          <p:nvPr/>
        </p:nvSpPr>
        <p:spPr>
          <a:xfrm>
            <a:off x="10845494" y="1585008"/>
            <a:ext cx="1279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schemeClr val="accent5"/>
                </a:solidFill>
              </a:rPr>
              <a:t>Jde-li současně o tzv. </a:t>
            </a:r>
            <a:r>
              <a:rPr lang="cs-CZ" sz="1200" i="1" dirty="0" err="1">
                <a:solidFill>
                  <a:schemeClr val="accent5"/>
                </a:solidFill>
              </a:rPr>
              <a:t>centrový</a:t>
            </a:r>
            <a:r>
              <a:rPr lang="cs-CZ" sz="1200" i="1" dirty="0">
                <a:solidFill>
                  <a:schemeClr val="accent5"/>
                </a:solidFill>
              </a:rPr>
              <a:t> lék (SÚKL mu přidělil příznak S), pak je podmínkou úhrady také uzavření zvláštní smlouvy mezi zdravotní pojišťovnou a specializovaným pracovištěm</a:t>
            </a:r>
          </a:p>
        </p:txBody>
      </p:sp>
      <p:sp>
        <p:nvSpPr>
          <p:cNvPr id="169" name="Pravá složená závorka 168">
            <a:extLst>
              <a:ext uri="{FF2B5EF4-FFF2-40B4-BE49-F238E27FC236}">
                <a16:creationId xmlns:a16="http://schemas.microsoft.com/office/drawing/2014/main" id="{A98817B1-99B9-7ECA-BCF9-FDE7803B438B}"/>
              </a:ext>
            </a:extLst>
          </p:cNvPr>
          <p:cNvSpPr/>
          <p:nvPr/>
        </p:nvSpPr>
        <p:spPr>
          <a:xfrm>
            <a:off x="10280865" y="1070548"/>
            <a:ext cx="515828" cy="3265114"/>
          </a:xfrm>
          <a:prstGeom prst="rightBrac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BCA6D-6D15-FD45-248C-48D1B35B4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E72D4-2CA7-A640-82C4-4DDF9D84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Správní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SÚKL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93F4-F428-5F64-5870-732912D5FF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392" y="1196751"/>
            <a:ext cx="11089232" cy="5386587"/>
          </a:xfrm>
        </p:spPr>
        <p:txBody>
          <a:bodyPr>
            <a:normAutofit fontScale="92500" lnSpcReduction="20000"/>
          </a:bodyPr>
          <a:lstStyle/>
          <a:p>
            <a:r>
              <a:rPr lang="cs-CZ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SÚKL ve správním řízení stanovuje léčivým přípravkům na základě zahraniční cenové reference maximální cenu a výši a podmínky jejich úhrady z veřejného zdravotního pojištění, zpravidla na žádost držitele rozhodnutí o registraci léčivého přípravku (výjimečně na žádost ZP). Rozdíl mezi maximální cenou a výší úhrady je zároveň maximálním doplatkem pacienta.</a:t>
            </a:r>
          </a:p>
          <a:p>
            <a:r>
              <a:rPr lang="cs-CZ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Tři varianty správního řízení (variantu volí žadatel):</a:t>
            </a:r>
          </a:p>
          <a:p>
            <a:r>
              <a:rPr lang="cs-CZ" sz="1600" dirty="0"/>
              <a:t>Trvalá úhrada</a:t>
            </a:r>
          </a:p>
          <a:p>
            <a:pPr lvl="1"/>
            <a:r>
              <a:rPr lang="it-IT" sz="1400" dirty="0"/>
              <a:t>V </a:t>
            </a:r>
            <a:r>
              <a:rPr lang="it-IT" sz="1400" dirty="0" err="1"/>
              <a:t>řízení</a:t>
            </a:r>
            <a:r>
              <a:rPr lang="it-IT" sz="1400" dirty="0"/>
              <a:t> se </a:t>
            </a:r>
            <a:r>
              <a:rPr lang="it-IT" sz="1400" dirty="0" err="1"/>
              <a:t>kromě</a:t>
            </a:r>
            <a:r>
              <a:rPr lang="it-IT" sz="1400" dirty="0"/>
              <a:t> </a:t>
            </a:r>
            <a:r>
              <a:rPr lang="it-IT" sz="1400" dirty="0" err="1"/>
              <a:t>terapeutické</a:t>
            </a:r>
            <a:r>
              <a:rPr lang="it-IT" sz="1400" dirty="0"/>
              <a:t> </a:t>
            </a:r>
            <a:r>
              <a:rPr lang="it-IT" sz="1400" dirty="0" err="1"/>
              <a:t>účinnosti</a:t>
            </a:r>
            <a:r>
              <a:rPr lang="it-IT" sz="1400" dirty="0"/>
              <a:t>, </a:t>
            </a:r>
            <a:r>
              <a:rPr lang="it-IT" sz="1400" dirty="0" err="1"/>
              <a:t>bezpečnosti</a:t>
            </a:r>
            <a:r>
              <a:rPr lang="it-IT" sz="1400" dirty="0"/>
              <a:t> a </a:t>
            </a:r>
            <a:r>
              <a:rPr lang="it-IT" sz="1400" dirty="0" err="1"/>
              <a:t>dalších</a:t>
            </a:r>
            <a:r>
              <a:rPr lang="it-IT" sz="1400" dirty="0"/>
              <a:t> </a:t>
            </a:r>
            <a:r>
              <a:rPr lang="it-IT" sz="1400" dirty="0" err="1"/>
              <a:t>medicínských</a:t>
            </a:r>
            <a:r>
              <a:rPr lang="it-IT" sz="1400" dirty="0"/>
              <a:t> </a:t>
            </a:r>
            <a:r>
              <a:rPr lang="it-IT" sz="1400" dirty="0" err="1"/>
              <a:t>kritérií</a:t>
            </a:r>
            <a:r>
              <a:rPr lang="it-IT" sz="1400" dirty="0"/>
              <a:t> </a:t>
            </a:r>
            <a:r>
              <a:rPr lang="it-IT" sz="1400" dirty="0" err="1"/>
              <a:t>posuzuje</a:t>
            </a:r>
            <a:r>
              <a:rPr lang="it-IT" sz="1400" dirty="0"/>
              <a:t> </a:t>
            </a:r>
            <a:r>
              <a:rPr lang="it-IT" sz="1400" dirty="0" err="1"/>
              <a:t>také</a:t>
            </a:r>
            <a:r>
              <a:rPr lang="it-IT" sz="1400" dirty="0"/>
              <a:t> </a:t>
            </a:r>
            <a:r>
              <a:rPr lang="it-IT" sz="1400" dirty="0" err="1"/>
              <a:t>nákladová</a:t>
            </a:r>
            <a:r>
              <a:rPr lang="it-IT" sz="1400" dirty="0"/>
              <a:t> </a:t>
            </a:r>
            <a:r>
              <a:rPr lang="it-IT" sz="1400" dirty="0" err="1"/>
              <a:t>efektivita</a:t>
            </a:r>
            <a:r>
              <a:rPr lang="it-IT" sz="1400" dirty="0"/>
              <a:t> a </a:t>
            </a:r>
            <a:r>
              <a:rPr lang="it-IT" sz="1400" dirty="0" err="1"/>
              <a:t>dopad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rozpočet</a:t>
            </a:r>
            <a:r>
              <a:rPr lang="it-IT" sz="1400" dirty="0"/>
              <a:t> </a:t>
            </a:r>
            <a:r>
              <a:rPr lang="it-IT" sz="1400" dirty="0" err="1"/>
              <a:t>veřejného</a:t>
            </a:r>
            <a:r>
              <a:rPr lang="it-IT" sz="1400" dirty="0"/>
              <a:t> </a:t>
            </a:r>
            <a:r>
              <a:rPr lang="it-IT" sz="1400" dirty="0" err="1"/>
              <a:t>zdravotního</a:t>
            </a:r>
            <a:r>
              <a:rPr lang="it-IT" sz="1400" dirty="0"/>
              <a:t> </a:t>
            </a:r>
            <a:r>
              <a:rPr lang="it-IT" sz="1400" dirty="0" err="1"/>
              <a:t>pojištění</a:t>
            </a:r>
            <a:r>
              <a:rPr lang="it-IT" sz="1400" dirty="0"/>
              <a:t>. K </a:t>
            </a:r>
            <a:r>
              <a:rPr lang="it-IT" sz="1400" dirty="0" err="1"/>
              <a:t>zajištění</a:t>
            </a:r>
            <a:r>
              <a:rPr lang="it-IT" sz="1400" dirty="0"/>
              <a:t> </a:t>
            </a:r>
            <a:r>
              <a:rPr lang="it-IT" sz="1400" dirty="0" err="1"/>
              <a:t>akceptovatelného</a:t>
            </a:r>
            <a:r>
              <a:rPr lang="it-IT" sz="1400" dirty="0"/>
              <a:t> </a:t>
            </a:r>
            <a:r>
              <a:rPr lang="it-IT" sz="1400" dirty="0" err="1"/>
              <a:t>dopadu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rozpočet</a:t>
            </a:r>
            <a:r>
              <a:rPr lang="it-IT" sz="1400" dirty="0"/>
              <a:t> </a:t>
            </a:r>
            <a:r>
              <a:rPr lang="it-IT" sz="1400" dirty="0" err="1"/>
              <a:t>držitel</a:t>
            </a:r>
            <a:r>
              <a:rPr lang="it-IT" sz="1400" dirty="0"/>
              <a:t> </a:t>
            </a:r>
            <a:r>
              <a:rPr lang="it-IT" sz="1400" dirty="0" err="1"/>
              <a:t>zpravidla</a:t>
            </a:r>
            <a:r>
              <a:rPr lang="it-IT" sz="1400" dirty="0"/>
              <a:t> </a:t>
            </a:r>
            <a:r>
              <a:rPr lang="it-IT" sz="1400" dirty="0" err="1"/>
              <a:t>uzavírá</a:t>
            </a:r>
            <a:r>
              <a:rPr lang="it-IT" sz="1400" dirty="0"/>
              <a:t> </a:t>
            </a:r>
            <a:r>
              <a:rPr lang="it-IT" sz="1400" dirty="0" err="1"/>
              <a:t>smlouvu</a:t>
            </a:r>
            <a:r>
              <a:rPr lang="it-IT" sz="1400" dirty="0"/>
              <a:t> se </a:t>
            </a:r>
            <a:r>
              <a:rPr lang="it-IT" sz="1400" dirty="0" err="1"/>
              <a:t>zdravotními</a:t>
            </a:r>
            <a:r>
              <a:rPr lang="it-IT" sz="1400" dirty="0"/>
              <a:t> </a:t>
            </a:r>
            <a:r>
              <a:rPr lang="it-IT" sz="1400" dirty="0" err="1"/>
              <a:t>pojišťovnami</a:t>
            </a:r>
            <a:r>
              <a:rPr lang="it-IT" sz="1400" dirty="0"/>
              <a:t>, </a:t>
            </a:r>
            <a:r>
              <a:rPr lang="it-IT" sz="1400" dirty="0" err="1"/>
              <a:t>která</a:t>
            </a:r>
            <a:r>
              <a:rPr lang="it-IT" sz="1400" dirty="0"/>
              <a:t> </a:t>
            </a:r>
            <a:r>
              <a:rPr lang="it-IT" sz="1400" dirty="0" err="1"/>
              <a:t>limituje</a:t>
            </a:r>
            <a:r>
              <a:rPr lang="it-IT" sz="1400" dirty="0"/>
              <a:t> </a:t>
            </a:r>
            <a:r>
              <a:rPr lang="it-IT" sz="1400" dirty="0" err="1"/>
              <a:t>jejich</a:t>
            </a:r>
            <a:r>
              <a:rPr lang="it-IT" sz="1400" dirty="0"/>
              <a:t> </a:t>
            </a:r>
            <a:r>
              <a:rPr lang="it-IT" sz="1400" dirty="0" err="1"/>
              <a:t>náklady</a:t>
            </a:r>
            <a:r>
              <a:rPr lang="it-IT" sz="1400" dirty="0"/>
              <a:t>.</a:t>
            </a:r>
          </a:p>
          <a:p>
            <a:pPr lvl="1">
              <a:spcBef>
                <a:spcPts val="1200"/>
              </a:spcBef>
            </a:pPr>
            <a:r>
              <a:rPr lang="it-IT" sz="1600" b="1" dirty="0" err="1">
                <a:solidFill>
                  <a:srgbClr val="0073AB"/>
                </a:solidFill>
              </a:rPr>
              <a:t>Dočasná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úhrada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vysoce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inovativního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léčivého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přípravku</a:t>
            </a:r>
            <a:r>
              <a:rPr lang="it-IT" sz="1600" b="1" dirty="0">
                <a:solidFill>
                  <a:srgbClr val="0073AB"/>
                </a:solidFill>
              </a:rPr>
              <a:t> (VILP)</a:t>
            </a:r>
          </a:p>
          <a:p>
            <a:pPr lvl="1"/>
            <a:r>
              <a:rPr lang="it-IT" sz="1400" dirty="0" err="1"/>
              <a:t>Jde</a:t>
            </a:r>
            <a:r>
              <a:rPr lang="it-IT" sz="1400" dirty="0"/>
              <a:t>-li o VILP, </a:t>
            </a:r>
            <a:r>
              <a:rPr lang="it-IT" sz="1400" dirty="0" err="1"/>
              <a:t>tedy</a:t>
            </a:r>
            <a:r>
              <a:rPr lang="it-IT" sz="1400" dirty="0"/>
              <a:t> o </a:t>
            </a:r>
            <a:r>
              <a:rPr lang="it-IT" sz="1400" dirty="0" err="1"/>
              <a:t>lék</a:t>
            </a:r>
            <a:r>
              <a:rPr lang="it-IT" sz="1400" dirty="0"/>
              <a:t> </a:t>
            </a:r>
            <a:r>
              <a:rPr lang="it-IT" sz="1400" dirty="0" err="1"/>
              <a:t>určený</a:t>
            </a:r>
            <a:r>
              <a:rPr lang="it-IT" sz="1400" dirty="0"/>
              <a:t> pro </a:t>
            </a:r>
            <a:r>
              <a:rPr lang="it-IT" sz="1400" dirty="0" err="1"/>
              <a:t>léčbu</a:t>
            </a:r>
            <a:r>
              <a:rPr lang="it-IT" sz="1400" dirty="0"/>
              <a:t> </a:t>
            </a:r>
            <a:r>
              <a:rPr lang="it-IT" sz="1400" dirty="0" err="1"/>
              <a:t>vysoce</a:t>
            </a:r>
            <a:r>
              <a:rPr lang="it-IT" sz="1400" dirty="0"/>
              <a:t> </a:t>
            </a:r>
            <a:r>
              <a:rPr lang="it-IT" sz="1400" dirty="0" err="1"/>
              <a:t>závažného</a:t>
            </a:r>
            <a:r>
              <a:rPr lang="it-IT" sz="1400" dirty="0"/>
              <a:t> </a:t>
            </a:r>
            <a:r>
              <a:rPr lang="it-IT" sz="1400" dirty="0" err="1"/>
              <a:t>onemocnění</a:t>
            </a:r>
            <a:r>
              <a:rPr lang="it-IT" sz="1400" dirty="0"/>
              <a:t>, </a:t>
            </a:r>
            <a:r>
              <a:rPr lang="it-IT" sz="1400" dirty="0" err="1"/>
              <a:t>který</a:t>
            </a:r>
            <a:r>
              <a:rPr lang="it-IT" sz="1400" dirty="0"/>
              <a:t> </a:t>
            </a:r>
            <a:r>
              <a:rPr lang="it-IT" sz="1400" dirty="0" err="1"/>
              <a:t>významně</a:t>
            </a:r>
            <a:r>
              <a:rPr lang="it-IT" sz="1400" dirty="0"/>
              <a:t> </a:t>
            </a:r>
            <a:r>
              <a:rPr lang="it-IT" sz="1400" dirty="0" err="1"/>
              <a:t>zvyšuje</a:t>
            </a:r>
            <a:r>
              <a:rPr lang="it-IT" sz="1400" dirty="0"/>
              <a:t> </a:t>
            </a:r>
            <a:r>
              <a:rPr lang="it-IT" sz="1400" dirty="0" err="1"/>
              <a:t>kvalitu</a:t>
            </a:r>
            <a:r>
              <a:rPr lang="it-IT" sz="1400" dirty="0"/>
              <a:t> </a:t>
            </a:r>
            <a:r>
              <a:rPr lang="it-IT" sz="1400" dirty="0" err="1"/>
              <a:t>života</a:t>
            </a:r>
            <a:r>
              <a:rPr lang="it-IT" sz="1400" dirty="0"/>
              <a:t> </a:t>
            </a:r>
            <a:r>
              <a:rPr lang="it-IT" sz="1400" dirty="0" err="1"/>
              <a:t>nebo</a:t>
            </a:r>
            <a:r>
              <a:rPr lang="it-IT" sz="1400" dirty="0"/>
              <a:t> </a:t>
            </a:r>
            <a:r>
              <a:rPr lang="it-IT" sz="1400" dirty="0" err="1"/>
              <a:t>střední</a:t>
            </a:r>
            <a:r>
              <a:rPr lang="it-IT" sz="1400" dirty="0"/>
              <a:t> </a:t>
            </a:r>
            <a:r>
              <a:rPr lang="it-IT" sz="1400" dirty="0" err="1"/>
              <a:t>dobu</a:t>
            </a:r>
            <a:r>
              <a:rPr lang="it-IT" sz="1400" dirty="0"/>
              <a:t> </a:t>
            </a:r>
            <a:r>
              <a:rPr lang="it-IT" sz="1400" dirty="0" err="1"/>
              <a:t>přežití</a:t>
            </a:r>
            <a:r>
              <a:rPr lang="it-IT" sz="1400" dirty="0"/>
              <a:t>, </a:t>
            </a:r>
            <a:r>
              <a:rPr lang="it-IT" sz="1400" dirty="0" err="1"/>
              <a:t>lze</a:t>
            </a:r>
            <a:r>
              <a:rPr lang="it-IT" sz="1400" dirty="0"/>
              <a:t> </a:t>
            </a:r>
            <a:r>
              <a:rPr lang="it-IT" sz="1400" dirty="0" err="1"/>
              <a:t>požádat</a:t>
            </a:r>
            <a:r>
              <a:rPr lang="it-IT" sz="1400" dirty="0"/>
              <a:t> o </a:t>
            </a:r>
            <a:r>
              <a:rPr lang="it-IT" sz="1400" dirty="0" err="1"/>
              <a:t>dočasnou</a:t>
            </a:r>
            <a:r>
              <a:rPr lang="it-IT" sz="1400" dirty="0"/>
              <a:t> </a:t>
            </a:r>
            <a:r>
              <a:rPr lang="it-IT" sz="1400" dirty="0" err="1"/>
              <a:t>úhradu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3 </a:t>
            </a:r>
            <a:r>
              <a:rPr lang="it-IT" sz="1400" dirty="0" err="1"/>
              <a:t>roky</a:t>
            </a:r>
            <a:r>
              <a:rPr lang="it-IT" sz="1400" dirty="0"/>
              <a:t> a tu </a:t>
            </a:r>
            <a:r>
              <a:rPr lang="it-IT" sz="1400" dirty="0" err="1"/>
              <a:t>lze</a:t>
            </a:r>
            <a:r>
              <a:rPr lang="it-IT" sz="1400" dirty="0"/>
              <a:t> </a:t>
            </a:r>
            <a:r>
              <a:rPr lang="it-IT" sz="1400" dirty="0" err="1"/>
              <a:t>pak</a:t>
            </a:r>
            <a:r>
              <a:rPr lang="it-IT" sz="1400" dirty="0"/>
              <a:t> </a:t>
            </a:r>
            <a:r>
              <a:rPr lang="it-IT" sz="1400" dirty="0" err="1"/>
              <a:t>následně</a:t>
            </a:r>
            <a:r>
              <a:rPr lang="it-IT" sz="1400" dirty="0"/>
              <a:t> o </a:t>
            </a:r>
            <a:r>
              <a:rPr lang="it-IT" sz="1400" dirty="0" err="1"/>
              <a:t>další</a:t>
            </a:r>
            <a:r>
              <a:rPr lang="it-IT" sz="1400" dirty="0"/>
              <a:t> 2 </a:t>
            </a:r>
            <a:r>
              <a:rPr lang="it-IT" sz="1400" dirty="0" err="1"/>
              <a:t>roky</a:t>
            </a:r>
            <a:r>
              <a:rPr lang="it-IT" sz="1400" dirty="0"/>
              <a:t> </a:t>
            </a:r>
            <a:r>
              <a:rPr lang="it-IT" sz="1400" dirty="0" err="1"/>
              <a:t>prodloužit</a:t>
            </a:r>
            <a:r>
              <a:rPr lang="it-IT" sz="1400" dirty="0"/>
              <a:t>. Pro </a:t>
            </a:r>
            <a:r>
              <a:rPr lang="it-IT" sz="1400" dirty="0" err="1"/>
              <a:t>stanovení</a:t>
            </a:r>
            <a:r>
              <a:rPr lang="it-IT" sz="1400" dirty="0"/>
              <a:t> </a:t>
            </a:r>
            <a:r>
              <a:rPr lang="it-IT" sz="1400" dirty="0" err="1"/>
              <a:t>úhrady</a:t>
            </a:r>
            <a:r>
              <a:rPr lang="it-IT" sz="1400" dirty="0"/>
              <a:t> se </a:t>
            </a:r>
            <a:r>
              <a:rPr lang="it-IT" sz="1400" dirty="0" err="1"/>
              <a:t>neposuzuje</a:t>
            </a:r>
            <a:r>
              <a:rPr lang="it-IT" sz="1400" dirty="0"/>
              <a:t> </a:t>
            </a:r>
            <a:r>
              <a:rPr lang="it-IT" sz="1400" dirty="0" err="1"/>
              <a:t>splnění</a:t>
            </a:r>
            <a:r>
              <a:rPr lang="it-IT" sz="1400" dirty="0"/>
              <a:t> </a:t>
            </a:r>
            <a:r>
              <a:rPr lang="it-IT" sz="1400" dirty="0" err="1"/>
              <a:t>nákladové</a:t>
            </a:r>
            <a:r>
              <a:rPr lang="it-IT" sz="1400" dirty="0"/>
              <a:t> </a:t>
            </a:r>
            <a:r>
              <a:rPr lang="it-IT" sz="1400" dirty="0" err="1"/>
              <a:t>efektivity</a:t>
            </a:r>
            <a:r>
              <a:rPr lang="it-IT" sz="1400" dirty="0"/>
              <a:t>. </a:t>
            </a:r>
            <a:r>
              <a:rPr lang="it-IT" sz="1400" dirty="0" err="1"/>
              <a:t>Období</a:t>
            </a:r>
            <a:r>
              <a:rPr lang="it-IT" sz="1400" dirty="0"/>
              <a:t> </a:t>
            </a:r>
            <a:r>
              <a:rPr lang="it-IT" sz="1400" dirty="0" err="1"/>
              <a:t>dočasné</a:t>
            </a:r>
            <a:r>
              <a:rPr lang="it-IT" sz="1400" dirty="0"/>
              <a:t> </a:t>
            </a:r>
            <a:r>
              <a:rPr lang="it-IT" sz="1400" dirty="0" err="1"/>
              <a:t>úhrady</a:t>
            </a:r>
            <a:r>
              <a:rPr lang="it-IT" sz="1400" dirty="0"/>
              <a:t> </a:t>
            </a:r>
            <a:r>
              <a:rPr lang="it-IT" sz="1400" dirty="0" err="1"/>
              <a:t>slouží</a:t>
            </a:r>
            <a:r>
              <a:rPr lang="it-IT" sz="1400" dirty="0"/>
              <a:t> </a:t>
            </a:r>
            <a:r>
              <a:rPr lang="it-IT" sz="1400" dirty="0" err="1"/>
              <a:t>mj</a:t>
            </a:r>
            <a:r>
              <a:rPr lang="it-IT" sz="1400" dirty="0"/>
              <a:t>. pro </a:t>
            </a:r>
            <a:r>
              <a:rPr lang="it-IT" sz="1400" dirty="0" err="1"/>
              <a:t>sběr</a:t>
            </a:r>
            <a:r>
              <a:rPr lang="it-IT" sz="1400" dirty="0"/>
              <a:t> </a:t>
            </a:r>
            <a:r>
              <a:rPr lang="it-IT" sz="1400" dirty="0" err="1"/>
              <a:t>dat</a:t>
            </a:r>
            <a:r>
              <a:rPr lang="it-IT" sz="1400" dirty="0"/>
              <a:t>,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nichž</a:t>
            </a:r>
            <a:r>
              <a:rPr lang="it-IT" sz="1400" dirty="0"/>
              <a:t> </a:t>
            </a:r>
            <a:r>
              <a:rPr lang="it-IT" sz="1400" dirty="0" err="1"/>
              <a:t>bude</a:t>
            </a:r>
            <a:r>
              <a:rPr lang="it-IT" sz="1400" dirty="0"/>
              <a:t> </a:t>
            </a:r>
            <a:r>
              <a:rPr lang="it-IT" sz="1400" dirty="0" err="1"/>
              <a:t>možné</a:t>
            </a:r>
            <a:r>
              <a:rPr lang="it-IT" sz="1400" dirty="0"/>
              <a:t> </a:t>
            </a:r>
            <a:r>
              <a:rPr lang="it-IT" sz="1400" dirty="0" err="1"/>
              <a:t>prokázat</a:t>
            </a:r>
            <a:r>
              <a:rPr lang="it-IT" sz="1400" dirty="0"/>
              <a:t> </a:t>
            </a:r>
            <a:r>
              <a:rPr lang="it-IT" sz="1400" dirty="0" err="1"/>
              <a:t>nákladovou</a:t>
            </a:r>
            <a:r>
              <a:rPr lang="it-IT" sz="1400" dirty="0"/>
              <a:t> </a:t>
            </a:r>
            <a:r>
              <a:rPr lang="it-IT" sz="1400" dirty="0" err="1"/>
              <a:t>efektivitu</a:t>
            </a:r>
            <a:r>
              <a:rPr lang="it-IT" sz="1400" dirty="0"/>
              <a:t> v </a:t>
            </a:r>
            <a:r>
              <a:rPr lang="it-IT" sz="1400" dirty="0" err="1"/>
              <a:t>navazujícím</a:t>
            </a:r>
            <a:r>
              <a:rPr lang="it-IT" sz="1400" dirty="0"/>
              <a:t> </a:t>
            </a:r>
            <a:r>
              <a:rPr lang="it-IT" sz="1400" dirty="0" err="1"/>
              <a:t>řízení</a:t>
            </a:r>
            <a:r>
              <a:rPr lang="it-IT" sz="1400" dirty="0"/>
              <a:t> o </a:t>
            </a:r>
            <a:r>
              <a:rPr lang="it-IT" sz="1400" dirty="0" err="1"/>
              <a:t>trvalé</a:t>
            </a:r>
            <a:r>
              <a:rPr lang="it-IT" sz="1400" dirty="0"/>
              <a:t> </a:t>
            </a:r>
            <a:r>
              <a:rPr lang="it-IT" sz="1400" dirty="0" err="1"/>
              <a:t>úhradě</a:t>
            </a:r>
            <a:r>
              <a:rPr lang="it-IT" sz="1400" dirty="0"/>
              <a:t>. </a:t>
            </a:r>
            <a:r>
              <a:rPr lang="it-IT" sz="1400" dirty="0" err="1"/>
              <a:t>Pokud</a:t>
            </a:r>
            <a:r>
              <a:rPr lang="it-IT" sz="1400" dirty="0"/>
              <a:t> je </a:t>
            </a:r>
            <a:r>
              <a:rPr lang="it-IT" sz="1400" dirty="0" err="1"/>
              <a:t>během</a:t>
            </a:r>
            <a:r>
              <a:rPr lang="it-IT" sz="1400" dirty="0"/>
              <a:t> </a:t>
            </a:r>
            <a:r>
              <a:rPr lang="it-IT" sz="1400" dirty="0" err="1"/>
              <a:t>dočasné</a:t>
            </a:r>
            <a:r>
              <a:rPr lang="it-IT" sz="1400" dirty="0"/>
              <a:t> </a:t>
            </a:r>
            <a:r>
              <a:rPr lang="it-IT" sz="1400" dirty="0" err="1"/>
              <a:t>úhrady</a:t>
            </a:r>
            <a:r>
              <a:rPr lang="it-IT" sz="1400" dirty="0"/>
              <a:t> </a:t>
            </a:r>
            <a:r>
              <a:rPr lang="it-IT" sz="1400" dirty="0" err="1"/>
              <a:t>překročen</a:t>
            </a:r>
            <a:r>
              <a:rPr lang="it-IT" sz="1400" dirty="0"/>
              <a:t> </a:t>
            </a:r>
            <a:r>
              <a:rPr lang="it-IT" sz="1400" dirty="0" err="1"/>
              <a:t>očekávaný</a:t>
            </a:r>
            <a:r>
              <a:rPr lang="it-IT" sz="1400" dirty="0"/>
              <a:t> </a:t>
            </a:r>
            <a:r>
              <a:rPr lang="it-IT" sz="1400" dirty="0" err="1"/>
              <a:t>dopad</a:t>
            </a:r>
            <a:r>
              <a:rPr lang="it-IT" sz="1400" dirty="0"/>
              <a:t> do </a:t>
            </a:r>
            <a:r>
              <a:rPr lang="it-IT" sz="1400" dirty="0" err="1"/>
              <a:t>rozpočtu</a:t>
            </a:r>
            <a:r>
              <a:rPr lang="it-IT" sz="1400" dirty="0"/>
              <a:t>, toto </a:t>
            </a:r>
            <a:r>
              <a:rPr lang="it-IT" sz="1400" dirty="0" err="1"/>
              <a:t>překročení</a:t>
            </a:r>
            <a:r>
              <a:rPr lang="it-IT" sz="1400" dirty="0"/>
              <a:t> </a:t>
            </a:r>
            <a:r>
              <a:rPr lang="it-IT" sz="1400" dirty="0" err="1"/>
              <a:t>jde</a:t>
            </a:r>
            <a:r>
              <a:rPr lang="it-IT" sz="1400" dirty="0"/>
              <a:t> k </a:t>
            </a:r>
            <a:r>
              <a:rPr lang="it-IT" sz="1400" dirty="0" err="1"/>
              <a:t>tíži</a:t>
            </a:r>
            <a:r>
              <a:rPr lang="it-IT" sz="1400" dirty="0"/>
              <a:t> </a:t>
            </a:r>
            <a:r>
              <a:rPr lang="it-IT" sz="1400" dirty="0" err="1"/>
              <a:t>držitele</a:t>
            </a:r>
            <a:r>
              <a:rPr lang="it-IT" sz="1400" dirty="0"/>
              <a:t> </a:t>
            </a:r>
            <a:r>
              <a:rPr lang="it-IT" sz="1400" dirty="0" err="1"/>
              <a:t>rozhodnutí</a:t>
            </a:r>
            <a:r>
              <a:rPr lang="it-IT" sz="1400" dirty="0"/>
              <a:t> o registraci (</a:t>
            </a:r>
            <a:r>
              <a:rPr lang="it-IT" sz="1400" dirty="0" err="1"/>
              <a:t>vrací</a:t>
            </a:r>
            <a:r>
              <a:rPr lang="it-IT" sz="1400" dirty="0"/>
              <a:t> </a:t>
            </a:r>
            <a:r>
              <a:rPr lang="it-IT" sz="1400" dirty="0" err="1"/>
              <a:t>částku</a:t>
            </a:r>
            <a:r>
              <a:rPr lang="it-IT" sz="1400" dirty="0"/>
              <a:t> </a:t>
            </a:r>
            <a:r>
              <a:rPr lang="it-IT" sz="1400" dirty="0" err="1"/>
              <a:t>zpět</a:t>
            </a:r>
            <a:r>
              <a:rPr lang="it-IT" sz="1400" dirty="0"/>
              <a:t> </a:t>
            </a:r>
            <a:r>
              <a:rPr lang="it-IT" sz="1400" dirty="0" err="1"/>
              <a:t>zdravotním</a:t>
            </a:r>
            <a:r>
              <a:rPr lang="it-IT" sz="1400" dirty="0"/>
              <a:t> </a:t>
            </a:r>
            <a:r>
              <a:rPr lang="it-IT" sz="1400" dirty="0" err="1"/>
              <a:t>pojišťovnám</a:t>
            </a:r>
            <a:r>
              <a:rPr lang="it-IT" sz="1400" dirty="0"/>
              <a:t>). V </a:t>
            </a:r>
            <a:r>
              <a:rPr lang="it-IT" sz="1400" dirty="0" err="1"/>
              <a:t>případě</a:t>
            </a:r>
            <a:r>
              <a:rPr lang="it-IT" sz="1400" dirty="0"/>
              <a:t>, </a:t>
            </a:r>
            <a:r>
              <a:rPr lang="it-IT" sz="1400" dirty="0" err="1"/>
              <a:t>že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dočasnou</a:t>
            </a:r>
            <a:r>
              <a:rPr lang="it-IT" sz="1400" dirty="0"/>
              <a:t> </a:t>
            </a:r>
            <a:r>
              <a:rPr lang="it-IT" sz="1400" dirty="0" err="1"/>
              <a:t>úhradu</a:t>
            </a:r>
            <a:r>
              <a:rPr lang="it-IT" sz="1400" dirty="0"/>
              <a:t> </a:t>
            </a:r>
            <a:r>
              <a:rPr lang="it-IT" sz="1400" dirty="0" err="1"/>
              <a:t>nenaváže</a:t>
            </a:r>
            <a:r>
              <a:rPr lang="it-IT" sz="1400" dirty="0"/>
              <a:t> </a:t>
            </a:r>
            <a:r>
              <a:rPr lang="it-IT" sz="1400" dirty="0" err="1"/>
              <a:t>jiná</a:t>
            </a:r>
            <a:r>
              <a:rPr lang="it-IT" sz="1400" dirty="0"/>
              <a:t> forma </a:t>
            </a:r>
            <a:r>
              <a:rPr lang="it-IT" sz="1400" dirty="0" err="1"/>
              <a:t>úhrady</a:t>
            </a:r>
            <a:r>
              <a:rPr lang="it-IT" sz="1400" dirty="0"/>
              <a:t> (</a:t>
            </a:r>
            <a:r>
              <a:rPr lang="it-IT" sz="1400" dirty="0" err="1"/>
              <a:t>zpravidla</a:t>
            </a:r>
            <a:r>
              <a:rPr lang="it-IT" sz="1400" dirty="0"/>
              <a:t> </a:t>
            </a:r>
            <a:r>
              <a:rPr lang="it-IT" sz="1400" dirty="0" err="1"/>
              <a:t>trvalá</a:t>
            </a:r>
            <a:r>
              <a:rPr lang="it-IT" sz="1400" dirty="0"/>
              <a:t>), </a:t>
            </a:r>
            <a:r>
              <a:rPr lang="it-IT" sz="1400" dirty="0" err="1"/>
              <a:t>držitel</a:t>
            </a:r>
            <a:r>
              <a:rPr lang="it-IT" sz="1400" dirty="0"/>
              <a:t> </a:t>
            </a:r>
            <a:r>
              <a:rPr lang="it-IT" sz="1400" dirty="0" err="1"/>
              <a:t>rozhodnutí</a:t>
            </a:r>
            <a:r>
              <a:rPr lang="it-IT" sz="1400" dirty="0"/>
              <a:t> o registraci </a:t>
            </a:r>
            <a:r>
              <a:rPr lang="it-IT" sz="1400" dirty="0" err="1"/>
              <a:t>doléčuje</a:t>
            </a:r>
            <a:r>
              <a:rPr lang="it-IT" sz="1400" dirty="0"/>
              <a:t> </a:t>
            </a:r>
            <a:r>
              <a:rPr lang="it-IT" sz="1400" dirty="0" err="1"/>
              <a:t>pacienty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své</a:t>
            </a:r>
            <a:r>
              <a:rPr lang="it-IT" sz="1400" dirty="0"/>
              <a:t> </a:t>
            </a:r>
            <a:r>
              <a:rPr lang="it-IT" sz="1400" dirty="0" err="1"/>
              <a:t>náklady</a:t>
            </a:r>
            <a:r>
              <a:rPr lang="it-IT" sz="1400" dirty="0"/>
              <a:t>. VILP je </a:t>
            </a:r>
            <a:r>
              <a:rPr lang="it-IT" sz="1400" dirty="0" err="1"/>
              <a:t>vždy</a:t>
            </a:r>
            <a:r>
              <a:rPr lang="it-IT" sz="1400" dirty="0"/>
              <a:t> </a:t>
            </a:r>
            <a:r>
              <a:rPr lang="it-IT" sz="1400" dirty="0" err="1"/>
              <a:t>centrovým</a:t>
            </a:r>
            <a:r>
              <a:rPr lang="it-IT" sz="1400" dirty="0"/>
              <a:t> </a:t>
            </a:r>
            <a:r>
              <a:rPr lang="it-IT" sz="1400" dirty="0" err="1"/>
              <a:t>léčivým</a:t>
            </a:r>
            <a:r>
              <a:rPr lang="it-IT" sz="1400" dirty="0"/>
              <a:t> </a:t>
            </a:r>
            <a:r>
              <a:rPr lang="it-IT" sz="1400" dirty="0" err="1"/>
              <a:t>přípravkem</a:t>
            </a:r>
            <a:r>
              <a:rPr lang="it-IT" sz="1400" dirty="0"/>
              <a:t>.</a:t>
            </a:r>
          </a:p>
          <a:p>
            <a:pPr lvl="1">
              <a:spcBef>
                <a:spcPts val="1200"/>
              </a:spcBef>
            </a:pPr>
            <a:r>
              <a:rPr lang="it-IT" sz="1600" b="1" dirty="0" err="1">
                <a:solidFill>
                  <a:srgbClr val="0073AB"/>
                </a:solidFill>
              </a:rPr>
              <a:t>Úhrada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léčivého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přípravku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určeného</a:t>
            </a:r>
            <a:r>
              <a:rPr lang="it-IT" sz="1600" b="1" dirty="0">
                <a:solidFill>
                  <a:srgbClr val="0073AB"/>
                </a:solidFill>
              </a:rPr>
              <a:t> pro </a:t>
            </a:r>
            <a:r>
              <a:rPr lang="it-IT" sz="1600" b="1" dirty="0" err="1">
                <a:solidFill>
                  <a:srgbClr val="0073AB"/>
                </a:solidFill>
              </a:rPr>
              <a:t>léčbu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vzácného</a:t>
            </a:r>
            <a:r>
              <a:rPr lang="it-IT" sz="1600" b="1" dirty="0">
                <a:solidFill>
                  <a:srgbClr val="0073AB"/>
                </a:solidFill>
              </a:rPr>
              <a:t> </a:t>
            </a:r>
            <a:r>
              <a:rPr lang="it-IT" sz="1600" b="1" dirty="0" err="1">
                <a:solidFill>
                  <a:srgbClr val="0073AB"/>
                </a:solidFill>
              </a:rPr>
              <a:t>onemocnění</a:t>
            </a:r>
            <a:r>
              <a:rPr lang="it-IT" sz="1600" b="1" dirty="0">
                <a:solidFill>
                  <a:srgbClr val="0073AB"/>
                </a:solidFill>
              </a:rPr>
              <a:t> (LPVO)</a:t>
            </a:r>
          </a:p>
          <a:p>
            <a:pPr lvl="1"/>
            <a:r>
              <a:rPr lang="it-IT" sz="1400" dirty="0" err="1"/>
              <a:t>Jde</a:t>
            </a:r>
            <a:r>
              <a:rPr lang="it-IT" sz="1400" dirty="0"/>
              <a:t>-li o LPVO, </a:t>
            </a:r>
            <a:r>
              <a:rPr lang="it-IT" sz="1400" dirty="0" err="1"/>
              <a:t>tedy</a:t>
            </a:r>
            <a:r>
              <a:rPr lang="it-IT" sz="1400" dirty="0"/>
              <a:t> o </a:t>
            </a:r>
            <a:r>
              <a:rPr lang="it-IT" sz="1400" dirty="0" err="1"/>
              <a:t>lék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 </a:t>
            </a:r>
            <a:r>
              <a:rPr lang="it-IT" sz="1400" dirty="0" err="1"/>
              <a:t>orphanovou</a:t>
            </a:r>
            <a:r>
              <a:rPr lang="it-IT" sz="1400" dirty="0"/>
              <a:t> </a:t>
            </a:r>
            <a:r>
              <a:rPr lang="it-IT" sz="1400" dirty="0" err="1"/>
              <a:t>designací</a:t>
            </a:r>
            <a:r>
              <a:rPr lang="it-IT" sz="1400" dirty="0"/>
              <a:t> </a:t>
            </a:r>
            <a:r>
              <a:rPr lang="it-IT" sz="1400" dirty="0" err="1"/>
              <a:t>dle</a:t>
            </a:r>
            <a:r>
              <a:rPr lang="it-IT" sz="1400" dirty="0"/>
              <a:t> EMA, </a:t>
            </a:r>
            <a:r>
              <a:rPr lang="it-IT" sz="1400" dirty="0" err="1"/>
              <a:t>lze</a:t>
            </a:r>
            <a:r>
              <a:rPr lang="it-IT" sz="1400" dirty="0"/>
              <a:t> </a:t>
            </a:r>
            <a:r>
              <a:rPr lang="it-IT" sz="1400" dirty="0" err="1"/>
              <a:t>požádat</a:t>
            </a:r>
            <a:r>
              <a:rPr lang="it-IT" sz="1400" dirty="0"/>
              <a:t> o </a:t>
            </a:r>
            <a:r>
              <a:rPr lang="it-IT" sz="1400" dirty="0" err="1"/>
              <a:t>úhradu</a:t>
            </a:r>
            <a:r>
              <a:rPr lang="it-IT" sz="1400" dirty="0"/>
              <a:t> </a:t>
            </a:r>
            <a:r>
              <a:rPr lang="it-IT" sz="1400" dirty="0" err="1"/>
              <a:t>takzvanou</a:t>
            </a:r>
            <a:r>
              <a:rPr lang="it-IT" sz="1400" dirty="0"/>
              <a:t> </a:t>
            </a:r>
            <a:r>
              <a:rPr lang="it-IT" sz="1400" dirty="0" err="1"/>
              <a:t>třetí</a:t>
            </a:r>
            <a:r>
              <a:rPr lang="it-IT" sz="1400" dirty="0"/>
              <a:t> </a:t>
            </a:r>
            <a:r>
              <a:rPr lang="it-IT" sz="1400" dirty="0" err="1"/>
              <a:t>cestou</a:t>
            </a:r>
            <a:r>
              <a:rPr lang="it-IT" sz="1400" dirty="0"/>
              <a:t>. </a:t>
            </a:r>
            <a:r>
              <a:rPr lang="it-IT" sz="1400" dirty="0" err="1"/>
              <a:t>Kromě</a:t>
            </a:r>
            <a:r>
              <a:rPr lang="it-IT" sz="1400" dirty="0"/>
              <a:t> </a:t>
            </a:r>
            <a:r>
              <a:rPr lang="it-IT" sz="1400" dirty="0" err="1"/>
              <a:t>držitele</a:t>
            </a:r>
            <a:r>
              <a:rPr lang="it-IT" sz="1400" dirty="0"/>
              <a:t> </a:t>
            </a:r>
            <a:r>
              <a:rPr lang="it-IT" sz="1400" dirty="0" err="1"/>
              <a:t>rozhodnutí</a:t>
            </a:r>
            <a:r>
              <a:rPr lang="it-IT" sz="1400" dirty="0"/>
              <a:t> o registraci a ZP </a:t>
            </a:r>
            <a:r>
              <a:rPr lang="it-IT" sz="1400" dirty="0" err="1"/>
              <a:t>jsou</a:t>
            </a:r>
            <a:r>
              <a:rPr lang="it-IT" sz="1400" dirty="0"/>
              <a:t> </a:t>
            </a:r>
            <a:r>
              <a:rPr lang="it-IT" sz="1400" dirty="0" err="1"/>
              <a:t>účastníky</a:t>
            </a:r>
            <a:r>
              <a:rPr lang="it-IT" sz="1400" dirty="0"/>
              <a:t> </a:t>
            </a:r>
            <a:r>
              <a:rPr lang="it-IT" sz="1400" dirty="0" err="1"/>
              <a:t>řízení</a:t>
            </a:r>
            <a:r>
              <a:rPr lang="it-IT" sz="1400" dirty="0"/>
              <a:t> </a:t>
            </a:r>
            <a:r>
              <a:rPr lang="it-IT" sz="1400" dirty="0" err="1"/>
              <a:t>také</a:t>
            </a:r>
            <a:r>
              <a:rPr lang="it-IT" sz="1400" dirty="0"/>
              <a:t> </a:t>
            </a:r>
            <a:r>
              <a:rPr lang="it-IT" sz="1400" dirty="0" err="1"/>
              <a:t>odborná</a:t>
            </a:r>
            <a:r>
              <a:rPr lang="it-IT" sz="1400" dirty="0"/>
              <a:t> </a:t>
            </a:r>
            <a:r>
              <a:rPr lang="it-IT" sz="1400" dirty="0" err="1"/>
              <a:t>společnost</a:t>
            </a:r>
            <a:r>
              <a:rPr lang="it-IT" sz="1400" dirty="0"/>
              <a:t> a </a:t>
            </a:r>
            <a:r>
              <a:rPr lang="it-IT" sz="1400" dirty="0" err="1"/>
              <a:t>pacientská</a:t>
            </a:r>
            <a:r>
              <a:rPr lang="it-IT" sz="1400" dirty="0"/>
              <a:t> </a:t>
            </a:r>
            <a:r>
              <a:rPr lang="it-IT" sz="1400" dirty="0" err="1"/>
              <a:t>organizace</a:t>
            </a:r>
            <a:r>
              <a:rPr lang="it-IT" sz="1400" dirty="0"/>
              <a:t>. Pro </a:t>
            </a:r>
            <a:r>
              <a:rPr lang="it-IT" sz="1400" dirty="0" err="1"/>
              <a:t>stanovení</a:t>
            </a:r>
            <a:r>
              <a:rPr lang="it-IT" sz="1400" dirty="0"/>
              <a:t> </a:t>
            </a:r>
            <a:r>
              <a:rPr lang="it-IT" sz="1400" dirty="0" err="1"/>
              <a:t>úhrady</a:t>
            </a:r>
            <a:r>
              <a:rPr lang="it-IT" sz="1400" dirty="0"/>
              <a:t> se </a:t>
            </a:r>
            <a:r>
              <a:rPr lang="it-IT" sz="1400" dirty="0" err="1"/>
              <a:t>kromě</a:t>
            </a:r>
            <a:r>
              <a:rPr lang="it-IT" sz="1400" dirty="0"/>
              <a:t> </a:t>
            </a:r>
            <a:r>
              <a:rPr lang="it-IT" sz="1400" dirty="0" err="1"/>
              <a:t>medicínských</a:t>
            </a:r>
            <a:r>
              <a:rPr lang="it-IT" sz="1400" dirty="0"/>
              <a:t> </a:t>
            </a:r>
            <a:r>
              <a:rPr lang="it-IT" sz="1400" dirty="0" err="1"/>
              <a:t>kritérií</a:t>
            </a:r>
            <a:r>
              <a:rPr lang="it-IT" sz="1400" dirty="0"/>
              <a:t> </a:t>
            </a:r>
            <a:r>
              <a:rPr lang="it-IT" sz="1400" dirty="0" err="1"/>
              <a:t>posuzuje</a:t>
            </a:r>
            <a:r>
              <a:rPr lang="it-IT" sz="1400" dirty="0"/>
              <a:t> </a:t>
            </a:r>
            <a:r>
              <a:rPr lang="it-IT" sz="1400" dirty="0" err="1"/>
              <a:t>též</a:t>
            </a:r>
            <a:r>
              <a:rPr lang="it-IT" sz="1400" dirty="0"/>
              <a:t> </a:t>
            </a:r>
            <a:r>
              <a:rPr lang="it-IT" sz="1400" dirty="0" err="1"/>
              <a:t>veřejný</a:t>
            </a:r>
            <a:r>
              <a:rPr lang="it-IT" sz="1400" dirty="0"/>
              <a:t> </a:t>
            </a:r>
            <a:r>
              <a:rPr lang="it-IT" sz="1400" dirty="0" err="1"/>
              <a:t>zájem</a:t>
            </a:r>
            <a:r>
              <a:rPr lang="it-IT" sz="1400" dirty="0"/>
              <a:t>, </a:t>
            </a:r>
            <a:r>
              <a:rPr lang="it-IT" sz="1400" dirty="0" err="1"/>
              <a:t>celospolečenský</a:t>
            </a:r>
            <a:r>
              <a:rPr lang="it-IT" sz="1400" dirty="0"/>
              <a:t> </a:t>
            </a:r>
            <a:r>
              <a:rPr lang="it-IT" sz="1400" dirty="0" err="1"/>
              <a:t>přínos</a:t>
            </a:r>
            <a:r>
              <a:rPr lang="it-IT" sz="1400" dirty="0"/>
              <a:t> a </a:t>
            </a:r>
            <a:r>
              <a:rPr lang="it-IT" sz="1400" dirty="0" err="1"/>
              <a:t>dopady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systém</a:t>
            </a:r>
            <a:r>
              <a:rPr lang="it-IT" sz="1400" dirty="0"/>
              <a:t> </a:t>
            </a:r>
            <a:r>
              <a:rPr lang="it-IT" sz="1400" dirty="0" err="1"/>
              <a:t>veřejného</a:t>
            </a:r>
            <a:r>
              <a:rPr lang="it-IT" sz="1400" dirty="0"/>
              <a:t> </a:t>
            </a:r>
            <a:r>
              <a:rPr lang="it-IT" sz="1400" dirty="0" err="1"/>
              <a:t>zdravotního</a:t>
            </a:r>
            <a:r>
              <a:rPr lang="it-IT" sz="1400" dirty="0"/>
              <a:t> </a:t>
            </a:r>
            <a:r>
              <a:rPr lang="it-IT" sz="1400" dirty="0" err="1"/>
              <a:t>pojištění</a:t>
            </a:r>
            <a:r>
              <a:rPr lang="it-IT" sz="1400" dirty="0"/>
              <a:t> a </a:t>
            </a:r>
            <a:r>
              <a:rPr lang="it-IT" sz="1400" dirty="0" err="1"/>
              <a:t>sociálního</a:t>
            </a:r>
            <a:r>
              <a:rPr lang="it-IT" sz="1400" dirty="0"/>
              <a:t> </a:t>
            </a:r>
            <a:r>
              <a:rPr lang="it-IT" sz="1400" dirty="0" err="1"/>
              <a:t>zabezpečení</a:t>
            </a:r>
            <a:r>
              <a:rPr lang="it-IT" sz="1400" dirty="0"/>
              <a:t>. </a:t>
            </a:r>
            <a:r>
              <a:rPr lang="it-IT" sz="1400" dirty="0" err="1"/>
              <a:t>Nezohledňuje</a:t>
            </a:r>
            <a:r>
              <a:rPr lang="it-IT" sz="1400" dirty="0"/>
              <a:t> se </a:t>
            </a:r>
            <a:r>
              <a:rPr lang="it-IT" sz="1400" dirty="0" err="1"/>
              <a:t>výsledek</a:t>
            </a:r>
            <a:r>
              <a:rPr lang="it-IT" sz="1400" dirty="0"/>
              <a:t> </a:t>
            </a:r>
            <a:r>
              <a:rPr lang="it-IT" sz="1400" dirty="0" err="1"/>
              <a:t>analýzy</a:t>
            </a:r>
            <a:r>
              <a:rPr lang="it-IT" sz="1400" dirty="0"/>
              <a:t> </a:t>
            </a:r>
            <a:r>
              <a:rPr lang="it-IT" sz="1400" dirty="0" err="1"/>
              <a:t>nákladové</a:t>
            </a:r>
            <a:r>
              <a:rPr lang="it-IT" sz="1400" dirty="0"/>
              <a:t> </a:t>
            </a:r>
            <a:r>
              <a:rPr lang="it-IT" sz="1400" dirty="0" err="1"/>
              <a:t>efektivity</a:t>
            </a:r>
            <a:r>
              <a:rPr lang="it-IT" sz="1400" dirty="0"/>
              <a:t>. Po </a:t>
            </a:r>
            <a:r>
              <a:rPr lang="it-IT" sz="1400" dirty="0" err="1"/>
              <a:t>prvotním</a:t>
            </a:r>
            <a:r>
              <a:rPr lang="it-IT" sz="1400" dirty="0"/>
              <a:t> </a:t>
            </a:r>
            <a:r>
              <a:rPr lang="it-IT" sz="1400" dirty="0" err="1"/>
              <a:t>posouzení</a:t>
            </a:r>
            <a:r>
              <a:rPr lang="it-IT" sz="1400" dirty="0"/>
              <a:t> SÚKL </a:t>
            </a:r>
            <a:r>
              <a:rPr lang="it-IT" sz="1400" dirty="0" err="1"/>
              <a:t>předává</a:t>
            </a:r>
            <a:r>
              <a:rPr lang="it-IT" sz="1400" dirty="0"/>
              <a:t> </a:t>
            </a:r>
            <a:r>
              <a:rPr lang="it-IT" sz="1400" dirty="0" err="1"/>
              <a:t>návrh</a:t>
            </a:r>
            <a:r>
              <a:rPr lang="it-IT" sz="1400" dirty="0"/>
              <a:t> </a:t>
            </a:r>
            <a:r>
              <a:rPr lang="it-IT" sz="1400" dirty="0" err="1"/>
              <a:t>Ministerstvu</a:t>
            </a:r>
            <a:r>
              <a:rPr lang="it-IT" sz="1400" dirty="0"/>
              <a:t> </a:t>
            </a:r>
            <a:r>
              <a:rPr lang="it-IT" sz="1400" dirty="0" err="1"/>
              <a:t>zdravotnictví</a:t>
            </a:r>
            <a:r>
              <a:rPr lang="it-IT" sz="1400" dirty="0"/>
              <a:t>. </a:t>
            </a:r>
            <a:r>
              <a:rPr lang="it-IT" sz="1400" dirty="0" err="1"/>
              <a:t>Nejprve</a:t>
            </a:r>
            <a:r>
              <a:rPr lang="it-IT" sz="1400" dirty="0"/>
              <a:t> </a:t>
            </a:r>
            <a:r>
              <a:rPr lang="it-IT" sz="1400" dirty="0" err="1"/>
              <a:t>zasedne</a:t>
            </a:r>
            <a:r>
              <a:rPr lang="it-IT" sz="1400" dirty="0"/>
              <a:t> </a:t>
            </a:r>
            <a:r>
              <a:rPr lang="it-IT" sz="1400" dirty="0" err="1"/>
              <a:t>poradní</a:t>
            </a:r>
            <a:r>
              <a:rPr lang="it-IT" sz="1400" dirty="0"/>
              <a:t> </a:t>
            </a:r>
            <a:r>
              <a:rPr lang="it-IT" sz="1400" dirty="0" err="1"/>
              <a:t>orgán</a:t>
            </a:r>
            <a:r>
              <a:rPr lang="it-IT" sz="1400" dirty="0"/>
              <a:t> </a:t>
            </a:r>
            <a:r>
              <a:rPr lang="it-IT" sz="1400" dirty="0" err="1"/>
              <a:t>složený</a:t>
            </a:r>
            <a:r>
              <a:rPr lang="it-IT" sz="1400" dirty="0"/>
              <a:t> </a:t>
            </a:r>
            <a:r>
              <a:rPr lang="it-IT" sz="1400" dirty="0" err="1"/>
              <a:t>ze</a:t>
            </a:r>
            <a:r>
              <a:rPr lang="it-IT" sz="1400" dirty="0"/>
              <a:t> </a:t>
            </a:r>
            <a:r>
              <a:rPr lang="it-IT" sz="1400" dirty="0" err="1"/>
              <a:t>zástupců</a:t>
            </a:r>
            <a:r>
              <a:rPr lang="it-IT" sz="1400" dirty="0"/>
              <a:t> MZ, ZP, </a:t>
            </a:r>
            <a:r>
              <a:rPr lang="it-IT" sz="1400" dirty="0" err="1"/>
              <a:t>lékařů</a:t>
            </a:r>
            <a:r>
              <a:rPr lang="it-IT" sz="1400" dirty="0"/>
              <a:t> a </a:t>
            </a:r>
            <a:r>
              <a:rPr lang="it-IT" sz="1400" dirty="0" err="1"/>
              <a:t>pacientů</a:t>
            </a:r>
            <a:r>
              <a:rPr lang="it-IT" sz="1400" dirty="0"/>
              <a:t>, </a:t>
            </a:r>
            <a:r>
              <a:rPr lang="it-IT" sz="1400" dirty="0" err="1"/>
              <a:t>který</a:t>
            </a:r>
            <a:r>
              <a:rPr lang="it-IT" sz="1400" dirty="0"/>
              <a:t> </a:t>
            </a:r>
            <a:r>
              <a:rPr lang="it-IT" sz="1400" dirty="0" err="1"/>
              <a:t>vydá</a:t>
            </a:r>
            <a:r>
              <a:rPr lang="it-IT" sz="1400" dirty="0"/>
              <a:t> </a:t>
            </a:r>
            <a:r>
              <a:rPr lang="it-IT" sz="1400" dirty="0" err="1"/>
              <a:t>doporučení</a:t>
            </a:r>
            <a:r>
              <a:rPr lang="it-IT" sz="1400" dirty="0"/>
              <a:t>. Na </a:t>
            </a:r>
            <a:r>
              <a:rPr lang="it-IT" sz="1400" dirty="0" err="1"/>
              <a:t>jeho</a:t>
            </a:r>
            <a:r>
              <a:rPr lang="it-IT" sz="1400" dirty="0"/>
              <a:t> </a:t>
            </a:r>
            <a:r>
              <a:rPr lang="it-IT" sz="1400" dirty="0" err="1"/>
              <a:t>základě</a:t>
            </a:r>
            <a:r>
              <a:rPr lang="it-IT" sz="1400" dirty="0"/>
              <a:t> </a:t>
            </a:r>
            <a:r>
              <a:rPr lang="it-IT" sz="1400" dirty="0" err="1"/>
              <a:t>pak</a:t>
            </a:r>
            <a:r>
              <a:rPr lang="it-IT" sz="1400" dirty="0"/>
              <a:t> MZ </a:t>
            </a:r>
            <a:r>
              <a:rPr lang="it-IT" sz="1400" dirty="0" err="1"/>
              <a:t>vydá</a:t>
            </a:r>
            <a:r>
              <a:rPr lang="it-IT" sz="1400" dirty="0"/>
              <a:t> </a:t>
            </a:r>
            <a:r>
              <a:rPr lang="it-IT" sz="1400" dirty="0" err="1"/>
              <a:t>závazné</a:t>
            </a:r>
            <a:r>
              <a:rPr lang="it-IT" sz="1400" dirty="0"/>
              <a:t> </a:t>
            </a:r>
            <a:r>
              <a:rPr lang="it-IT" sz="1400" dirty="0" err="1"/>
              <a:t>stanovisko</a:t>
            </a:r>
            <a:r>
              <a:rPr lang="it-IT" sz="1400" dirty="0"/>
              <a:t>, </a:t>
            </a:r>
            <a:r>
              <a:rPr lang="it-IT" sz="1400" dirty="0" err="1"/>
              <a:t>které</a:t>
            </a:r>
            <a:r>
              <a:rPr lang="it-IT" sz="1400" dirty="0"/>
              <a:t> </a:t>
            </a:r>
            <a:r>
              <a:rPr lang="it-IT" sz="1400" dirty="0" err="1"/>
              <a:t>musí</a:t>
            </a:r>
            <a:r>
              <a:rPr lang="it-IT" sz="1400" dirty="0"/>
              <a:t> SÚKL </a:t>
            </a:r>
            <a:r>
              <a:rPr lang="it-IT" sz="1400" dirty="0" err="1"/>
              <a:t>při</a:t>
            </a:r>
            <a:r>
              <a:rPr lang="it-IT" sz="1400" dirty="0"/>
              <a:t> </a:t>
            </a:r>
            <a:r>
              <a:rPr lang="it-IT" sz="1400" dirty="0" err="1"/>
              <a:t>rozhodnutí</a:t>
            </a:r>
            <a:r>
              <a:rPr lang="it-IT" sz="1400" dirty="0"/>
              <a:t> </a:t>
            </a:r>
            <a:r>
              <a:rPr lang="it-IT" sz="1400" dirty="0" err="1"/>
              <a:t>respektovat</a:t>
            </a:r>
            <a:r>
              <a:rPr lang="it-IT" sz="1400" dirty="0"/>
              <a:t>. </a:t>
            </a:r>
            <a:r>
              <a:rPr lang="it-IT" sz="1400" dirty="0" err="1"/>
              <a:t>Stejně</a:t>
            </a:r>
            <a:r>
              <a:rPr lang="it-IT" sz="1400" dirty="0"/>
              <a:t> </a:t>
            </a:r>
            <a:r>
              <a:rPr lang="it-IT" sz="1400" dirty="0" err="1"/>
              <a:t>jako</a:t>
            </a:r>
            <a:r>
              <a:rPr lang="it-IT" sz="1400" dirty="0"/>
              <a:t> u VILP, </a:t>
            </a:r>
            <a:r>
              <a:rPr lang="it-IT" sz="1400" dirty="0" err="1"/>
              <a:t>držitel</a:t>
            </a:r>
            <a:r>
              <a:rPr lang="it-IT" sz="1400" dirty="0"/>
              <a:t> </a:t>
            </a:r>
            <a:r>
              <a:rPr lang="it-IT" sz="1400" dirty="0" err="1"/>
              <a:t>rozhodnutí</a:t>
            </a:r>
            <a:r>
              <a:rPr lang="it-IT" sz="1400" dirty="0"/>
              <a:t> o registraci </a:t>
            </a:r>
            <a:r>
              <a:rPr lang="it-IT" sz="1400" dirty="0" err="1"/>
              <a:t>finančně</a:t>
            </a:r>
            <a:r>
              <a:rPr lang="it-IT" sz="1400" dirty="0"/>
              <a:t> </a:t>
            </a:r>
            <a:r>
              <a:rPr lang="it-IT" sz="1400" dirty="0" err="1"/>
              <a:t>odpovídá</a:t>
            </a:r>
            <a:r>
              <a:rPr lang="it-IT" sz="1400" dirty="0"/>
              <a:t> za </a:t>
            </a:r>
            <a:r>
              <a:rPr lang="it-IT" sz="1400" dirty="0" err="1"/>
              <a:t>překročení</a:t>
            </a:r>
            <a:r>
              <a:rPr lang="it-IT" sz="1400" dirty="0"/>
              <a:t> </a:t>
            </a:r>
            <a:r>
              <a:rPr lang="it-IT" sz="1400" dirty="0" err="1"/>
              <a:t>očekávaného</a:t>
            </a:r>
            <a:r>
              <a:rPr lang="it-IT" sz="1400" dirty="0"/>
              <a:t> </a:t>
            </a:r>
            <a:r>
              <a:rPr lang="it-IT" sz="1400" dirty="0" err="1"/>
              <a:t>dopadu</a:t>
            </a:r>
            <a:r>
              <a:rPr lang="it-IT" sz="1400" dirty="0"/>
              <a:t> do </a:t>
            </a:r>
            <a:r>
              <a:rPr lang="it-IT" sz="1400" dirty="0" err="1"/>
              <a:t>rozpočtu</a:t>
            </a:r>
            <a:r>
              <a:rPr lang="it-IT" sz="1400" dirty="0"/>
              <a:t>. LPVO je </a:t>
            </a:r>
            <a:r>
              <a:rPr lang="it-IT" sz="1400" dirty="0" err="1"/>
              <a:t>vždy</a:t>
            </a:r>
            <a:r>
              <a:rPr lang="it-IT" sz="1400" dirty="0"/>
              <a:t> </a:t>
            </a:r>
            <a:r>
              <a:rPr lang="it-IT" sz="1400" dirty="0" err="1"/>
              <a:t>centrovým</a:t>
            </a:r>
            <a:r>
              <a:rPr lang="it-IT" sz="1400" dirty="0"/>
              <a:t> </a:t>
            </a:r>
            <a:r>
              <a:rPr lang="it-IT" sz="1400" dirty="0" err="1"/>
              <a:t>léčivým</a:t>
            </a:r>
            <a:r>
              <a:rPr lang="it-IT" sz="1400" dirty="0"/>
              <a:t> </a:t>
            </a:r>
            <a:r>
              <a:rPr lang="it-IT" sz="1400" dirty="0" err="1"/>
              <a:t>přípravkem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3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E359-4B31-5E81-8659-77A6E391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98F87D-512B-F09D-97FA-84DE89E1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Individuální</a:t>
            </a:r>
            <a:r>
              <a:rPr lang="en-US" dirty="0"/>
              <a:t> </a:t>
            </a:r>
            <a:r>
              <a:rPr lang="en-US" dirty="0" err="1"/>
              <a:t>správní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ZP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DA73-FB34-9F04-6AE6-B492620BEA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16 ZVZP</a:t>
            </a:r>
          </a:p>
          <a:p>
            <a:pPr lvl="1"/>
            <a:r>
              <a:rPr lang="cs-CZ" dirty="0"/>
              <a:t>Příslušná zdravotní pojišťovna hradí postupem podle § 19 odst. 1 písm. a) ve výjimečných případech zdravotní služby jinak ze zdravotního pojištění nehrazené, je-li poskytnutí takových zdravotních služeb jedinou možností z hlediska zdravotního stavu pojištěnce.</a:t>
            </a:r>
            <a:endParaRPr lang="it-IT" dirty="0"/>
          </a:p>
          <a:p>
            <a:r>
              <a:rPr lang="it-IT" dirty="0"/>
              <a:t>§ 19 ZVZP</a:t>
            </a:r>
          </a:p>
          <a:p>
            <a:pPr marL="630900" lvl="2" indent="-342900"/>
            <a:r>
              <a:rPr lang="it-IT" dirty="0" err="1"/>
              <a:t>individuální</a:t>
            </a:r>
            <a:r>
              <a:rPr lang="it-IT" dirty="0"/>
              <a:t> </a:t>
            </a:r>
            <a:r>
              <a:rPr lang="it-IT" dirty="0" err="1"/>
              <a:t>správní</a:t>
            </a:r>
            <a:r>
              <a:rPr lang="it-IT" dirty="0"/>
              <a:t> </a:t>
            </a:r>
            <a:r>
              <a:rPr lang="it-IT" dirty="0" err="1"/>
              <a:t>řízení</a:t>
            </a:r>
            <a:r>
              <a:rPr lang="it-IT" dirty="0"/>
              <a:t> o </a:t>
            </a:r>
            <a:r>
              <a:rPr lang="it-IT" dirty="0" err="1"/>
              <a:t>právu</a:t>
            </a:r>
            <a:r>
              <a:rPr lang="it-IT" dirty="0"/>
              <a:t> </a:t>
            </a:r>
            <a:r>
              <a:rPr lang="it-IT" dirty="0" err="1"/>
              <a:t>pojištěnce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úhradu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v.z.p</a:t>
            </a:r>
            <a:r>
              <a:rPr lang="it-IT" dirty="0"/>
              <a:t>.</a:t>
            </a:r>
          </a:p>
          <a:p>
            <a:pPr marL="630900" lvl="2" indent="-342900"/>
            <a:r>
              <a:rPr lang="it-IT" dirty="0" err="1"/>
              <a:t>žádost</a:t>
            </a:r>
            <a:r>
              <a:rPr lang="it-IT" dirty="0"/>
              <a:t> </a:t>
            </a:r>
            <a:r>
              <a:rPr lang="it-IT" dirty="0" err="1"/>
              <a:t>podává</a:t>
            </a:r>
            <a:r>
              <a:rPr lang="it-IT" dirty="0"/>
              <a:t> </a:t>
            </a:r>
            <a:r>
              <a:rPr lang="it-IT" dirty="0" err="1"/>
              <a:t>pojištěnec</a:t>
            </a:r>
            <a:r>
              <a:rPr lang="it-IT" dirty="0"/>
              <a:t> </a:t>
            </a:r>
            <a:r>
              <a:rPr lang="it-IT" dirty="0" err="1"/>
              <a:t>nebo</a:t>
            </a:r>
            <a:r>
              <a:rPr lang="it-IT" dirty="0"/>
              <a:t> </a:t>
            </a:r>
            <a:r>
              <a:rPr lang="it-IT" dirty="0" err="1"/>
              <a:t>poskytovatel</a:t>
            </a:r>
            <a:r>
              <a:rPr lang="it-IT" dirty="0"/>
              <a:t> (</a:t>
            </a:r>
            <a:r>
              <a:rPr lang="it-IT" dirty="0" err="1"/>
              <a:t>zákonná</a:t>
            </a:r>
            <a:r>
              <a:rPr lang="it-IT" dirty="0"/>
              <a:t> </a:t>
            </a:r>
            <a:r>
              <a:rPr lang="it-IT" dirty="0" err="1"/>
              <a:t>domněnka</a:t>
            </a:r>
            <a:r>
              <a:rPr lang="it-IT" dirty="0"/>
              <a:t> </a:t>
            </a:r>
            <a:r>
              <a:rPr lang="it-IT" dirty="0" err="1"/>
              <a:t>plné</a:t>
            </a:r>
            <a:r>
              <a:rPr lang="it-IT" dirty="0"/>
              <a:t> </a:t>
            </a:r>
            <a:r>
              <a:rPr lang="it-IT" dirty="0" err="1"/>
              <a:t>moci</a:t>
            </a:r>
            <a:r>
              <a:rPr lang="it-IT" dirty="0"/>
              <a:t>)</a:t>
            </a:r>
          </a:p>
          <a:p>
            <a:pPr marL="630900" lvl="2" indent="-342900"/>
            <a:r>
              <a:rPr lang="it-IT" dirty="0" err="1"/>
              <a:t>nevyhoví</a:t>
            </a:r>
            <a:r>
              <a:rPr lang="it-IT" dirty="0"/>
              <a:t>-li ZP </a:t>
            </a:r>
            <a:r>
              <a:rPr lang="it-IT" dirty="0" err="1"/>
              <a:t>pojištěnci</a:t>
            </a:r>
            <a:r>
              <a:rPr lang="it-IT" dirty="0"/>
              <a:t>, </a:t>
            </a:r>
            <a:r>
              <a:rPr lang="it-IT" dirty="0" err="1"/>
              <a:t>lze</a:t>
            </a:r>
            <a:r>
              <a:rPr lang="it-IT" dirty="0"/>
              <a:t> </a:t>
            </a:r>
            <a:r>
              <a:rPr lang="it-IT" dirty="0" err="1"/>
              <a:t>podat</a:t>
            </a:r>
            <a:r>
              <a:rPr lang="it-IT" dirty="0"/>
              <a:t> </a:t>
            </a:r>
            <a:r>
              <a:rPr lang="it-IT" dirty="0" err="1"/>
              <a:t>odvolání</a:t>
            </a:r>
            <a:r>
              <a:rPr lang="it-IT" dirty="0"/>
              <a:t> k </a:t>
            </a:r>
            <a:r>
              <a:rPr lang="it-IT" dirty="0" err="1"/>
              <a:t>revizní</a:t>
            </a:r>
            <a:r>
              <a:rPr lang="it-IT" dirty="0"/>
              <a:t> </a:t>
            </a:r>
            <a:r>
              <a:rPr lang="it-IT" dirty="0" err="1"/>
              <a:t>komisi</a:t>
            </a:r>
            <a:r>
              <a:rPr lang="it-IT" dirty="0"/>
              <a:t> </a:t>
            </a:r>
            <a:r>
              <a:rPr lang="it-IT" dirty="0" err="1"/>
              <a:t>zřízené</a:t>
            </a:r>
            <a:r>
              <a:rPr lang="it-IT" dirty="0"/>
              <a:t> </a:t>
            </a:r>
            <a:r>
              <a:rPr lang="it-IT" dirty="0" err="1"/>
              <a:t>zdravotní</a:t>
            </a:r>
            <a:r>
              <a:rPr lang="it-IT" dirty="0"/>
              <a:t> </a:t>
            </a:r>
            <a:r>
              <a:rPr lang="it-IT" dirty="0" err="1"/>
              <a:t>pojišťovnou</a:t>
            </a:r>
            <a:endParaRPr lang="it-IT" dirty="0"/>
          </a:p>
          <a:p>
            <a:pPr marL="630900" lvl="2" indent="-342900"/>
            <a:r>
              <a:rPr lang="it-IT" dirty="0"/>
              <a:t>proti </a:t>
            </a:r>
            <a:r>
              <a:rPr lang="it-IT" dirty="0" err="1"/>
              <a:t>rozhodnutí</a:t>
            </a:r>
            <a:r>
              <a:rPr lang="it-IT" dirty="0"/>
              <a:t> </a:t>
            </a:r>
            <a:r>
              <a:rPr lang="it-IT" dirty="0" err="1"/>
              <a:t>revizní</a:t>
            </a:r>
            <a:r>
              <a:rPr lang="it-IT" dirty="0"/>
              <a:t> </a:t>
            </a:r>
            <a:r>
              <a:rPr lang="it-IT" dirty="0" err="1"/>
              <a:t>komise</a:t>
            </a:r>
            <a:r>
              <a:rPr lang="it-IT" dirty="0"/>
              <a:t> </a:t>
            </a:r>
            <a:r>
              <a:rPr lang="it-IT" dirty="0" err="1"/>
              <a:t>lze</a:t>
            </a:r>
            <a:r>
              <a:rPr lang="it-IT" dirty="0"/>
              <a:t> </a:t>
            </a:r>
            <a:r>
              <a:rPr lang="it-IT" dirty="0" err="1"/>
              <a:t>podat</a:t>
            </a:r>
            <a:r>
              <a:rPr lang="it-IT" dirty="0"/>
              <a:t> </a:t>
            </a:r>
            <a:r>
              <a:rPr lang="it-IT" dirty="0" err="1"/>
              <a:t>žalobu</a:t>
            </a:r>
            <a:r>
              <a:rPr lang="it-IT" dirty="0"/>
              <a:t> </a:t>
            </a:r>
            <a:r>
              <a:rPr lang="it-IT" dirty="0" err="1"/>
              <a:t>ke</a:t>
            </a:r>
            <a:r>
              <a:rPr lang="it-IT" dirty="0"/>
              <a:t> </a:t>
            </a:r>
            <a:r>
              <a:rPr lang="it-IT" dirty="0" err="1"/>
              <a:t>správnímu</a:t>
            </a:r>
            <a:r>
              <a:rPr lang="it-IT" dirty="0"/>
              <a:t> </a:t>
            </a:r>
            <a:r>
              <a:rPr lang="it-IT" dirty="0" err="1"/>
              <a:t>soudu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595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Neregistrované</a:t>
            </a:r>
            <a:r>
              <a:rPr lang="en-US" dirty="0"/>
              <a:t> </a:t>
            </a:r>
            <a:r>
              <a:rPr lang="en-US" dirty="0" err="1"/>
              <a:t>léčivé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900" dirty="0" err="1"/>
              <a:t>Individuální</a:t>
            </a:r>
            <a:r>
              <a:rPr lang="it-IT" sz="1900" dirty="0"/>
              <a:t> </a:t>
            </a:r>
            <a:r>
              <a:rPr lang="it-IT" sz="1900" dirty="0" err="1"/>
              <a:t>dovoz</a:t>
            </a:r>
            <a:endParaRPr lang="it-IT" sz="1900" dirty="0"/>
          </a:p>
          <a:p>
            <a:pPr lvl="1"/>
            <a:r>
              <a:rPr lang="cs-CZ" sz="1600" dirty="0"/>
              <a:t>Při poskytování zdravotních služeb jednotlivým pacientům může ošetřující lékař za účelem poskytnutí optimálních zdravotních služeb předepsat nebo použít i léčivé přípravky neregistrované, pokud jsou splněny další podmínky (na českém trhu není obdobný registrovaný LP, lék je již registrován v jiném státě nebo jde o přípravek pro moderní terapie, takový způsob je dostatečně odůvodněn vědeckými poznatky a nejde o LP obsahující GMO). Na úhradu z veřejného zdravotního pojištění má pojištěnec nárok, pokud jsou splněny podmínky § 16 ZVZP (jde o výjimečný případ a jedinou možnost z hlediska zdravotního stavu pojištěnce). O úhradu se žádá u zdravotní pojišťovny v individuálním řízení.</a:t>
            </a:r>
          </a:p>
          <a:p>
            <a:r>
              <a:rPr lang="cs-CZ" sz="1900" dirty="0"/>
              <a:t>Specifický léčebný program</a:t>
            </a:r>
          </a:p>
          <a:p>
            <a:pPr lvl="1"/>
            <a:r>
              <a:rPr lang="cs-CZ" sz="1600" dirty="0"/>
              <a:t>Není-li pro účinnou léčbu pacientů, profylaxi a prevenci vzniku infekčních onemocnění nebo stanovení diagnózy dostupný registrovaný léčivý přípravek, lze umožnit použití, distribuci a výdej neregistrovaného LP v rámci specifického léčebného programu, který schvaluje MZ na základě stanoviska SÚKL. SÚKL pak může takovému neregistrovanému léčivému přípravku stanovit úhradu, jestliže je jeho použití dostatečně odůvodněné současným vědeckým poznáním a je jedinou možností léčby, nebo je-li jeho použití nákladově efektivní ve srovnání s dostupnou léčbou, a to na dobu schváleného specifického léčebného programu.</a:t>
            </a:r>
          </a:p>
          <a:p>
            <a:r>
              <a:rPr lang="cs-CZ" sz="1900" dirty="0" err="1"/>
              <a:t>Off</a:t>
            </a:r>
            <a:r>
              <a:rPr lang="cs-CZ" sz="1900" dirty="0"/>
              <a:t>-label použití léčivého přípravku</a:t>
            </a:r>
          </a:p>
          <a:p>
            <a:pPr lvl="1"/>
            <a:r>
              <a:rPr lang="cs-CZ" sz="1600" dirty="0"/>
              <a:t>Obdobně, SÚKL může stanovit úhradu u registrovaného léčivého přípravku i pro indikace v souhrnu údajů o přípravku neuvedené, jestliže je použití léčivého přípravku dostatečně odůvodněno současným vědeckým poznáním a je-li použití léčivého přípravku jedinou možností léčby, nebo je-li nákladově efektivní ve srovnání se stávající léčbou.</a:t>
            </a:r>
          </a:p>
        </p:txBody>
      </p:sp>
    </p:spTree>
    <p:extLst>
      <p:ext uri="{BB962C8B-B14F-4D97-AF65-F5344CB8AC3E}">
        <p14:creationId xmlns:p14="http://schemas.microsoft.com/office/powerpoint/2010/main" val="180479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567"/>
      </p:ext>
    </p:extLst>
  </p:cSld>
  <p:clrMapOvr>
    <a:masterClrMapping/>
  </p:clrMapOvr>
</p:sld>
</file>

<file path=ppt/theme/theme1.xml><?xml version="1.0" encoding="utf-8"?>
<a:theme xmlns:a="http://schemas.openxmlformats.org/drawingml/2006/main" name="AIF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919</Words>
  <Application>Microsoft Office PowerPoint</Application>
  <PresentationFormat>Širokoúhlá obrazovka</PresentationFormat>
  <Paragraphs>51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Open Sans</vt:lpstr>
      <vt:lpstr>Open Sans Light</vt:lpstr>
      <vt:lpstr>AIFP</vt:lpstr>
      <vt:lpstr>Jak dostat lék k pacientovi </vt:lpstr>
      <vt:lpstr>Prezentace aplikace PowerPoint</vt:lpstr>
      <vt:lpstr>Správní řízení před SÚKL</vt:lpstr>
      <vt:lpstr>Individuální správní řízení před ZP</vt:lpstr>
      <vt:lpstr>Neregistrované léčivé přípravky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re-exportů - 2014</dc:title>
  <dc:creator>jana</dc:creator>
  <cp:lastModifiedBy>Jana Haberlová 4910</cp:lastModifiedBy>
  <cp:revision>158</cp:revision>
  <cp:lastPrinted>2019-01-11T13:23:15Z</cp:lastPrinted>
  <dcterms:created xsi:type="dcterms:W3CDTF">2015-09-07T18:11:28Z</dcterms:created>
  <dcterms:modified xsi:type="dcterms:W3CDTF">2025-03-12T16:19:55Z</dcterms:modified>
</cp:coreProperties>
</file>